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6.xml.rels" ContentType="application/vnd.openxmlformats-package.relationships+xml"/>
  <Override PartName="/ppt/notesSlides/notesSlide50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Override PartName="/ppt/media/image175.png" ContentType="image/png"/>
  <Override PartName="/ppt/media/image174.png" ContentType="image/png"/>
  <Override PartName="/ppt/media/image173.png" ContentType="image/png"/>
  <Override PartName="/ppt/media/image172.png" ContentType="image/png"/>
  <Override PartName="/ppt/media/image168.tif" ContentType="image/tiff"/>
  <Override PartName="/ppt/media/image167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54.png" ContentType="image/png"/>
  <Override PartName="/ppt/media/image163.png" ContentType="image/png"/>
  <Override PartName="/ppt/media/image78.png" ContentType="image/png"/>
  <Override PartName="/ppt/media/image53.png" ContentType="image/png"/>
  <Override PartName="/ppt/media/image162.png" ContentType="image/png"/>
  <Override PartName="/ppt/media/image77.png" ContentType="image/png"/>
  <Override PartName="/ppt/media/image52.png" ContentType="image/png"/>
  <Override PartName="/ppt/media/image161.png" ContentType="image/png"/>
  <Override PartName="/ppt/media/image76.png" ContentType="image/png"/>
  <Override PartName="/ppt/media/image160.png" ContentType="image/png"/>
  <Override PartName="/ppt/media/image75.png" ContentType="image/png"/>
  <Override PartName="/ppt/media/image44.png" ContentType="image/png"/>
  <Override PartName="/ppt/media/image153.png" ContentType="image/png"/>
  <Override PartName="/ppt/media/image43.png" ContentType="image/png"/>
  <Override PartName="/ppt/media/image152.png" ContentType="image/png"/>
  <Override PartName="/ppt/media/image42.png" ContentType="image/png"/>
  <Override PartName="/ppt/media/image151.png" ContentType="image/png"/>
  <Override PartName="/ppt/media/image150.png" ContentType="image/png"/>
  <Override PartName="/ppt/media/image39.png" ContentType="image/png"/>
  <Override PartName="/ppt/media/image122.tif" ContentType="image/tiff"/>
  <Override PartName="/ppt/media/image50.png" ContentType="image/png"/>
  <Override PartName="/ppt/media/image148.png" ContentType="image/png"/>
  <Override PartName="/ppt/media/image14.png" ContentType="image/png"/>
  <Override PartName="/ppt/media/image38.png" ContentType="image/png"/>
  <Override PartName="/ppt/media/image147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6.png" ContentType="image/png"/>
  <Override PartName="/ppt/media/image125.png" ContentType="image/png"/>
  <Override PartName="/ppt/media/image15.png" ContentType="image/png"/>
  <Override PartName="/ppt/media/image17.png" ContentType="image/png"/>
  <Override PartName="/ppt/media/image126.png" ContentType="image/png"/>
  <Override PartName="/ppt/media/image18.png" ContentType="image/png"/>
  <Override PartName="/ppt/media/image127.png" ContentType="image/png"/>
  <Override PartName="/ppt/media/image19.png" ContentType="image/png"/>
  <Override PartName="/ppt/media/image45.png" ContentType="image/png"/>
  <Override PartName="/ppt/media/image154.png" ContentType="image/png"/>
  <Override PartName="/ppt/media/image46.png" ContentType="image/png"/>
  <Override PartName="/ppt/media/image155.png" ContentType="image/png"/>
  <Override PartName="/ppt/media/image130.png" ContentType="image/png"/>
  <Override PartName="/ppt/media/image47.png" ContentType="image/png"/>
  <Override PartName="/ppt/media/image156.png" ContentType="image/png"/>
  <Override PartName="/ppt/media/image22.png" ContentType="image/png"/>
  <Override PartName="/ppt/media/image131.png" ContentType="image/png"/>
  <Override PartName="/ppt/media/image48.png" ContentType="image/png"/>
  <Override PartName="/ppt/media/image170.wmf" ContentType="image/x-wmf"/>
  <Override PartName="/ppt/media/image157.png" ContentType="image/png"/>
  <Override PartName="/ppt/media/image23.png" ContentType="image/png"/>
  <Override PartName="/ppt/media/image132.png" ContentType="image/png"/>
  <Override PartName="/ppt/media/image49.png" ContentType="image/png"/>
  <Override PartName="/ppt/media/image24.png" ContentType="image/png"/>
  <Override PartName="/ppt/media/image133.png" ContentType="image/png"/>
  <Override PartName="/ppt/media/image25.png" ContentType="image/png"/>
  <Override PartName="/ppt/media/image134.png" ContentType="image/png"/>
  <Override PartName="/ppt/media/image26.png" ContentType="image/png"/>
  <Override PartName="/ppt/media/image135.png" ContentType="image/png"/>
  <Override PartName="/ppt/media/image27.png" ContentType="image/png"/>
  <Override PartName="/ppt/media/image136.png" ContentType="image/png"/>
  <Override PartName="/ppt/media/image28.png" ContentType="image/png"/>
  <Override PartName="/ppt/media/image137.png" ContentType="image/png"/>
  <Override PartName="/ppt/media/image29.png" ContentType="image/png"/>
  <Override PartName="/ppt/media/image40.png" ContentType="image/png"/>
  <Override PartName="/ppt/media/image138.png" ContentType="image/png"/>
  <Override PartName="/ppt/media/image55.png" ContentType="image/png"/>
  <Override PartName="/ppt/media/image164.png" ContentType="image/png"/>
  <Override PartName="/ppt/media/image128.png" ContentType="image/png"/>
  <Override PartName="/ppt/media/image30.png" ContentType="image/png"/>
  <Override PartName="/ppt/media/image56.png" ContentType="image/png"/>
  <Override PartName="/ppt/media/image165.png" ContentType="image/png"/>
  <Override PartName="/ppt/media/image140.png" ContentType="image/png"/>
  <Override PartName="/ppt/media/image57.png" ContentType="image/png"/>
  <Override PartName="/ppt/media/image166.png" ContentType="image/png"/>
  <Override PartName="/ppt/media/image32.png" ContentType="image/png"/>
  <Override PartName="/ppt/media/image141.png" ContentType="image/png"/>
  <Override PartName="/ppt/media/image169.wmf" ContentType="image/x-wmf"/>
  <Override PartName="/ppt/media/image58.png" ContentType="image/png"/>
  <Override PartName="/ppt/media/image33.png" ContentType="image/png"/>
  <Override PartName="/ppt/media/image142.png" ContentType="image/png"/>
  <Override PartName="/ppt/media/image59.png" ContentType="image/png"/>
  <Override PartName="/ppt/media/image34.png" ContentType="image/png"/>
  <Override PartName="/ppt/media/image143.png" ContentType="image/png"/>
  <Override PartName="/ppt/media/image35.png" ContentType="image/png"/>
  <Override PartName="/ppt/media/image144.png" ContentType="image/png"/>
  <Override PartName="/ppt/media/image120.png" ContentType="image/png"/>
  <Override PartName="/ppt/media/image36.png" ContentType="image/png"/>
  <Override PartName="/ppt/media/image145.png" ContentType="image/png"/>
  <Override PartName="/ppt/media/image9.png" ContentType="image/png"/>
  <Override PartName="/ppt/media/image10.png" ContentType="image/png"/>
  <Override PartName="/ppt/media/image108.png" ContentType="image/png"/>
  <Override PartName="/ppt/media/image8.png" ContentType="image/png"/>
  <Override PartName="/ppt/media/image89.png" ContentType="image/png"/>
  <Override PartName="/ppt/media/image107.png" ContentType="image/png"/>
  <Override PartName="/ppt/media/image62.png" ContentType="image/png"/>
  <Override PartName="/ppt/media/image69.png" ContentType="image/png"/>
  <Override PartName="/ppt/media/image7.png" ContentType="image/png"/>
  <Override PartName="/ppt/media/image88.png" ContentType="image/png"/>
  <Override PartName="/ppt/media/image106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101.png" ContentType="image/png"/>
  <Override PartName="/ppt/media/image63.png" ContentType="image/png"/>
  <Override PartName="/ppt/media/image1.png" ContentType="image/png"/>
  <Override PartName="/ppt/media/image82.png" ContentType="image/png"/>
  <Override PartName="/ppt/media/image100.png" ContentType="image/png"/>
  <Override PartName="/ppt/media/image65.png" ContentType="image/png"/>
  <Override PartName="/ppt/media/image3.png" ContentType="image/png"/>
  <Override PartName="/ppt/media/image84.png" ContentType="image/png"/>
  <Override PartName="/ppt/media/image102.png" ContentType="image/png"/>
  <Override PartName="/ppt/media/image66.png" ContentType="image/png"/>
  <Override PartName="/ppt/media/image4.png" ContentType="image/png"/>
  <Override PartName="/ppt/media/image85.png" ContentType="image/png"/>
  <Override PartName="/ppt/media/image103.png" ContentType="image/png"/>
  <Override PartName="/ppt/media/image171.wmf" ContentType="image/x-wmf"/>
  <Override PartName="/ppt/media/image158.png" ContentType="image/png"/>
  <Override PartName="/ppt/media/image60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04.png" ContentType="image/png"/>
  <Override PartName="/ppt/media/image61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05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110.png" ContentType="image/png"/>
  <Override PartName="/ppt/media/image93.png" ContentType="image/png"/>
  <Override PartName="/ppt/media/image111.png" ContentType="image/png"/>
  <Override PartName="/ppt/media/image94.png" ContentType="image/png"/>
  <Override PartName="/ppt/media/image112.png" ContentType="image/png"/>
  <Override PartName="/ppt/media/image95.png" ContentType="image/png"/>
  <Override PartName="/ppt/media/image113.png" ContentType="image/png"/>
  <Override PartName="/ppt/media/image96.png" ContentType="image/png"/>
  <Override PartName="/ppt/media/image114.png" ContentType="image/png"/>
  <Override PartName="/ppt/media/image97.png" ContentType="image/png"/>
  <Override PartName="/ppt/media/image115.png" ContentType="image/png"/>
  <Override PartName="/ppt/media/image98.png" ContentType="image/png"/>
  <Override PartName="/ppt/media/image116.png" ContentType="image/png"/>
  <Override PartName="/ppt/media/image99.png" ContentType="image/png"/>
  <Override PartName="/ppt/media/image117.png" ContentType="image/png"/>
  <Override PartName="/ppt/media/image11.png" ContentType="image/png"/>
  <Override PartName="/ppt/media/image109.png" ContentType="image/pn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123.jpeg" ContentType="image/jpeg"/>
  <Override PartName="/ppt/media/image13.png" ContentType="image/png"/>
  <Override PartName="/ppt/media/image124.wmf" ContentType="image/x-wmf"/>
  <Override PartName="/ppt/media/image51.png" ContentType="image/png"/>
  <Override PartName="/ppt/media/image149.png" ContentType="image/png"/>
  <Override PartName="/ppt/media/image31.png" ContentType="image/png"/>
  <Override PartName="/ppt/media/image129.png" ContentType="image/png"/>
  <Override PartName="/ppt/media/image41.png" ContentType="image/png"/>
  <Override PartName="/ppt/media/image139.png" ContentType="image/png"/>
  <Override PartName="/ppt/media/image159.tif" ContentType="image/tiff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7E3998C-F79B-4720-A209-4A1FC6D17541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999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001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003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005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IN" sz="1800" spc="-1" strike="noStrike">
                <a:latin typeface="Arial"/>
              </a:rPr>
              <a:t>Click to edit the title </a:t>
            </a:r>
            <a:r>
              <a:rPr b="0" lang="en-IN" sz="1800" spc="-1" strike="noStrike">
                <a:latin typeface="Arial"/>
              </a:rPr>
              <a:t>text format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tif"/><Relationship Id="rId6" Type="http://schemas.openxmlformats.org/officeDocument/2006/relationships/image" Target="../media/image123.jpeg"/><Relationship Id="rId7" Type="http://schemas.openxmlformats.org/officeDocument/2006/relationships/image" Target="../media/image124.wmf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tif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68.tif"/><Relationship Id="rId2" Type="http://schemas.openxmlformats.org/officeDocument/2006/relationships/image" Target="../media/image169.wmf"/><Relationship Id="rId3" Type="http://schemas.openxmlformats.org/officeDocument/2006/relationships/image" Target="../media/image170.wmf"/><Relationship Id="rId4" Type="http://schemas.openxmlformats.org/officeDocument/2006/relationships/image" Target="../media/image171.wmf"/><Relationship Id="rId5" Type="http://schemas.openxmlformats.org/officeDocument/2006/relationships/image" Target="../media/image172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image" Target="../media/image175.png"/><Relationship Id="rId3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922760" y="687240"/>
            <a:ext cx="8532000" cy="21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0000"/>
                </a:solidFill>
                <a:latin typeface="DejaVu Serif"/>
                <a:ea typeface="DejaVu Sans"/>
              </a:rPr>
              <a:t>Neural Network Programming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197" name="Line 2"/>
          <p:cNvSpPr/>
          <p:nvPr/>
        </p:nvSpPr>
        <p:spPr>
          <a:xfrm>
            <a:off x="2793240" y="3047400"/>
            <a:ext cx="664128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1935720" y="3481920"/>
            <a:ext cx="8532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808080"/>
                </a:solidFill>
                <a:latin typeface="DejaVu Serif"/>
                <a:ea typeface="DejaVu Sans"/>
              </a:rPr>
              <a:t>Mrinal Wahal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3690000" y="5655240"/>
            <a:ext cx="7585920" cy="57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i="1" lang="en-IN" sz="3200" spc="-1" strike="noStrike">
                <a:solidFill>
                  <a:srgbClr val="ffffff"/>
                </a:solidFill>
                <a:latin typeface="DejaVu Serif"/>
                <a:ea typeface="DejaVu Sans"/>
              </a:rPr>
              <a:t>Research Park, IIT Madras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6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Housing Price Prediction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3" name="Line 2"/>
          <p:cNvSpPr/>
          <p:nvPr/>
        </p:nvSpPr>
        <p:spPr>
          <a:xfrm flipH="1">
            <a:off x="1365480" y="2054160"/>
            <a:ext cx="23760" cy="3206520"/>
          </a:xfrm>
          <a:prstGeom prst="line">
            <a:avLst/>
          </a:prstGeom>
          <a:ln w="6480">
            <a:solidFill>
              <a:srgbClr val="000000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Line 3"/>
          <p:cNvSpPr/>
          <p:nvPr/>
        </p:nvSpPr>
        <p:spPr>
          <a:xfrm>
            <a:off x="1365480" y="5260680"/>
            <a:ext cx="5046840" cy="360"/>
          </a:xfrm>
          <a:prstGeom prst="line">
            <a:avLst/>
          </a:prstGeom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2920680" y="5474520"/>
            <a:ext cx="20480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size of house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 rot="16200000">
            <a:off x="574200" y="3249000"/>
            <a:ext cx="890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price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17" name="Line 6"/>
          <p:cNvSpPr/>
          <p:nvPr/>
        </p:nvSpPr>
        <p:spPr>
          <a:xfrm>
            <a:off x="4844880" y="26625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7"/>
          <p:cNvSpPr/>
          <p:nvPr/>
        </p:nvSpPr>
        <p:spPr>
          <a:xfrm flipV="1">
            <a:off x="4844880" y="26625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Line 8"/>
          <p:cNvSpPr/>
          <p:nvPr/>
        </p:nvSpPr>
        <p:spPr>
          <a:xfrm>
            <a:off x="3991680" y="35823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Line 9"/>
          <p:cNvSpPr/>
          <p:nvPr/>
        </p:nvSpPr>
        <p:spPr>
          <a:xfrm flipV="1">
            <a:off x="3991680" y="35823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Line 10"/>
          <p:cNvSpPr/>
          <p:nvPr/>
        </p:nvSpPr>
        <p:spPr>
          <a:xfrm>
            <a:off x="5815800" y="247140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Line 11"/>
          <p:cNvSpPr/>
          <p:nvPr/>
        </p:nvSpPr>
        <p:spPr>
          <a:xfrm flipV="1">
            <a:off x="5815800" y="247140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12"/>
          <p:cNvSpPr/>
          <p:nvPr/>
        </p:nvSpPr>
        <p:spPr>
          <a:xfrm>
            <a:off x="4636800" y="3602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13"/>
          <p:cNvSpPr/>
          <p:nvPr/>
        </p:nvSpPr>
        <p:spPr>
          <a:xfrm flipV="1">
            <a:off x="4636800" y="3602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14"/>
          <p:cNvSpPr/>
          <p:nvPr/>
        </p:nvSpPr>
        <p:spPr>
          <a:xfrm>
            <a:off x="3182400" y="406224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15"/>
          <p:cNvSpPr/>
          <p:nvPr/>
        </p:nvSpPr>
        <p:spPr>
          <a:xfrm flipV="1">
            <a:off x="3182400" y="406224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16"/>
          <p:cNvSpPr/>
          <p:nvPr/>
        </p:nvSpPr>
        <p:spPr>
          <a:xfrm>
            <a:off x="3749040" y="4421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Line 17"/>
          <p:cNvSpPr/>
          <p:nvPr/>
        </p:nvSpPr>
        <p:spPr>
          <a:xfrm flipV="1">
            <a:off x="3749040" y="4421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29" name="Ink 2" descr=""/>
          <p:cNvPicPr/>
          <p:nvPr/>
        </p:nvPicPr>
        <p:blipFill>
          <a:blip r:embed="rId1"/>
          <a:stretch/>
        </p:blipFill>
        <p:spPr>
          <a:xfrm>
            <a:off x="888840" y="343080"/>
            <a:ext cx="10660320" cy="533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6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955080" y="3167280"/>
            <a:ext cx="181368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#bedrooms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1211760" y="4074480"/>
            <a:ext cx="1551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zip code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987480" y="4981320"/>
            <a:ext cx="1781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wealth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3" name="CustomShape 4"/>
          <p:cNvSpPr/>
          <p:nvPr/>
        </p:nvSpPr>
        <p:spPr>
          <a:xfrm>
            <a:off x="1744560" y="2260080"/>
            <a:ext cx="10245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size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Housing Price Prediction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5" name="Formula 6"/>
              <p:cNvSpPr txBox="1"/>
              <p:nvPr/>
            </p:nvSpPr>
            <p:spPr>
              <a:xfrm>
                <a:off x="3127680" y="2289960"/>
                <a:ext cx="381600" cy="367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36" name="CustomShape 7"/>
          <p:cNvSpPr/>
          <p:nvPr/>
        </p:nvSpPr>
        <p:spPr>
          <a:xfrm>
            <a:off x="3127680" y="2289960"/>
            <a:ext cx="381600" cy="367560"/>
          </a:xfrm>
          <a:prstGeom prst="rect">
            <a:avLst/>
          </a:prstGeom>
          <a:blipFill rotWithShape="0">
            <a:blip r:embed="rId1"/>
            <a:stretch>
              <a:fillRect l="-7547" t="0" r="-5988" b="-1960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7" name="Formula 8"/>
              <p:cNvSpPr txBox="1"/>
              <p:nvPr/>
            </p:nvSpPr>
            <p:spPr>
              <a:xfrm>
                <a:off x="3133080" y="3235680"/>
                <a:ext cx="370080" cy="367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38" name="CustomShape 9"/>
          <p:cNvSpPr/>
          <p:nvPr/>
        </p:nvSpPr>
        <p:spPr>
          <a:xfrm>
            <a:off x="3133080" y="3235680"/>
            <a:ext cx="370080" cy="367560"/>
          </a:xfrm>
          <a:prstGeom prst="rect">
            <a:avLst/>
          </a:prstGeom>
          <a:blipFill rotWithShape="0">
            <a:blip r:embed="rId2"/>
            <a:stretch>
              <a:fillRect l="-11084" t="0" r="-7847" b="-1464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9" name="Formula 10"/>
              <p:cNvSpPr txBox="1"/>
              <p:nvPr/>
            </p:nvSpPr>
            <p:spPr>
              <a:xfrm>
                <a:off x="3127680" y="4132800"/>
                <a:ext cx="370080" cy="367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40" name="CustomShape 11"/>
          <p:cNvSpPr/>
          <p:nvPr/>
        </p:nvSpPr>
        <p:spPr>
          <a:xfrm>
            <a:off x="3127680" y="4132800"/>
            <a:ext cx="370080" cy="367560"/>
          </a:xfrm>
          <a:prstGeom prst="rect">
            <a:avLst/>
          </a:prstGeom>
          <a:blipFill rotWithShape="0">
            <a:blip r:embed="rId3"/>
            <a:stretch>
              <a:fillRect l="-9466" t="0" r="-9466" b="-1434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1" name="Formula 12"/>
              <p:cNvSpPr txBox="1"/>
              <p:nvPr/>
            </p:nvSpPr>
            <p:spPr>
              <a:xfrm>
                <a:off x="3133080" y="5029920"/>
                <a:ext cx="370080" cy="367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4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42" name="CustomShape 13"/>
          <p:cNvSpPr/>
          <p:nvPr/>
        </p:nvSpPr>
        <p:spPr>
          <a:xfrm>
            <a:off x="3133080" y="5029920"/>
            <a:ext cx="370080" cy="367560"/>
          </a:xfrm>
          <a:prstGeom prst="rect">
            <a:avLst/>
          </a:prstGeom>
          <a:blipFill rotWithShape="0">
            <a:blip r:embed="rId4"/>
            <a:stretch>
              <a:fillRect l="-11084" t="0" r="-7847" b="-1275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3" name="CustomShape 14"/>
          <p:cNvSpPr/>
          <p:nvPr/>
        </p:nvSpPr>
        <p:spPr>
          <a:xfrm>
            <a:off x="5348880" y="4707000"/>
            <a:ext cx="546840" cy="54684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15"/>
          <p:cNvSpPr/>
          <p:nvPr/>
        </p:nvSpPr>
        <p:spPr>
          <a:xfrm>
            <a:off x="5349960" y="2683080"/>
            <a:ext cx="546840" cy="54684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16"/>
          <p:cNvSpPr/>
          <p:nvPr/>
        </p:nvSpPr>
        <p:spPr>
          <a:xfrm>
            <a:off x="5342760" y="3695040"/>
            <a:ext cx="546840" cy="54684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17"/>
          <p:cNvSpPr/>
          <p:nvPr/>
        </p:nvSpPr>
        <p:spPr>
          <a:xfrm>
            <a:off x="6825240" y="3695040"/>
            <a:ext cx="546840" cy="54684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18"/>
          <p:cNvSpPr/>
          <p:nvPr/>
        </p:nvSpPr>
        <p:spPr>
          <a:xfrm flipV="1">
            <a:off x="3505320" y="4513680"/>
            <a:ext cx="1841760" cy="23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9"/>
          <p:cNvSpPr/>
          <p:nvPr/>
        </p:nvSpPr>
        <p:spPr>
          <a:xfrm flipV="1">
            <a:off x="3505320" y="2059920"/>
            <a:ext cx="1916280" cy="104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20"/>
          <p:cNvSpPr/>
          <p:nvPr/>
        </p:nvSpPr>
        <p:spPr>
          <a:xfrm flipV="1">
            <a:off x="3505320" y="-975960"/>
            <a:ext cx="1923480" cy="206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21"/>
          <p:cNvSpPr/>
          <p:nvPr/>
        </p:nvSpPr>
        <p:spPr>
          <a:xfrm>
            <a:off x="3510720" y="2474640"/>
            <a:ext cx="1837440" cy="4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2"/>
          <p:cNvSpPr/>
          <p:nvPr/>
        </p:nvSpPr>
        <p:spPr>
          <a:xfrm>
            <a:off x="3510720" y="2474640"/>
            <a:ext cx="1910520" cy="129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3"/>
          <p:cNvSpPr/>
          <p:nvPr/>
        </p:nvSpPr>
        <p:spPr>
          <a:xfrm>
            <a:off x="3510720" y="2474640"/>
            <a:ext cx="1916280" cy="231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4"/>
          <p:cNvSpPr/>
          <p:nvPr/>
        </p:nvSpPr>
        <p:spPr>
          <a:xfrm>
            <a:off x="3505320" y="3420360"/>
            <a:ext cx="1835640" cy="54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5"/>
          <p:cNvSpPr/>
          <p:nvPr/>
        </p:nvSpPr>
        <p:spPr>
          <a:xfrm>
            <a:off x="3505320" y="3420360"/>
            <a:ext cx="1841760" cy="155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6"/>
          <p:cNvSpPr/>
          <p:nvPr/>
        </p:nvSpPr>
        <p:spPr>
          <a:xfrm flipV="1">
            <a:off x="3505320" y="2030400"/>
            <a:ext cx="1843200" cy="46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7"/>
          <p:cNvSpPr/>
          <p:nvPr/>
        </p:nvSpPr>
        <p:spPr>
          <a:xfrm>
            <a:off x="5898600" y="2957400"/>
            <a:ext cx="1005120" cy="81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8"/>
          <p:cNvSpPr/>
          <p:nvPr/>
        </p:nvSpPr>
        <p:spPr>
          <a:xfrm flipV="1">
            <a:off x="5816880" y="2914560"/>
            <a:ext cx="1086840" cy="62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9"/>
          <p:cNvSpPr/>
          <p:nvPr/>
        </p:nvSpPr>
        <p:spPr>
          <a:xfrm>
            <a:off x="5891400" y="3969360"/>
            <a:ext cx="932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0"/>
          <p:cNvSpPr/>
          <p:nvPr/>
        </p:nvSpPr>
        <p:spPr>
          <a:xfrm>
            <a:off x="7373880" y="3969360"/>
            <a:ext cx="625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31"/>
          <p:cNvSpPr/>
          <p:nvPr/>
        </p:nvSpPr>
        <p:spPr>
          <a:xfrm>
            <a:off x="8026200" y="3701880"/>
            <a:ext cx="31536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y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1" name="CustomShape 32"/>
          <p:cNvSpPr/>
          <p:nvPr/>
        </p:nvSpPr>
        <p:spPr>
          <a:xfrm flipV="1">
            <a:off x="3499560" y="3272040"/>
            <a:ext cx="1841400" cy="34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33"/>
          <p:cNvSpPr/>
          <p:nvPr/>
        </p:nvSpPr>
        <p:spPr>
          <a:xfrm flipV="1">
            <a:off x="3499560" y="236160"/>
            <a:ext cx="1848600" cy="135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4"/>
          <p:cNvSpPr/>
          <p:nvPr/>
        </p:nvSpPr>
        <p:spPr>
          <a:xfrm>
            <a:off x="3499560" y="4317480"/>
            <a:ext cx="1847160" cy="66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Ink 21" descr=""/>
          <p:cNvPicPr/>
          <p:nvPr/>
        </p:nvPicPr>
        <p:blipFill>
          <a:blip r:embed="rId5"/>
          <a:stretch/>
        </p:blipFill>
        <p:spPr>
          <a:xfrm>
            <a:off x="768240" y="2101680"/>
            <a:ext cx="8704440" cy="418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1523880" y="82404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ffff"/>
                </a:solidFill>
                <a:latin typeface="Calibri Light"/>
                <a:ea typeface="DejaVu Sans"/>
              </a:rPr>
              <a:t>XOR Function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1523880" y="360216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IN" sz="4400" spc="-1" strike="noStrike">
                <a:solidFill>
                  <a:srgbClr val="ff0000"/>
                </a:solidFill>
                <a:latin typeface="Calibri"/>
                <a:ea typeface="DejaVu Sans"/>
              </a:rPr>
              <a:t>In a Practical Simulation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 flipV="1">
            <a:off x="1090800" y="5402520"/>
            <a:ext cx="3583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2"/>
          <p:cNvSpPr/>
          <p:nvPr/>
        </p:nvSpPr>
        <p:spPr>
          <a:xfrm flipV="1">
            <a:off x="1322640" y="-5614920"/>
            <a:ext cx="360" cy="373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3"/>
          <p:cNvSpPr/>
          <p:nvPr/>
        </p:nvSpPr>
        <p:spPr>
          <a:xfrm>
            <a:off x="385920" y="320040"/>
            <a:ext cx="10513800" cy="132372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Intuition about derivatives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 flipV="1">
            <a:off x="-1405800" y="-15536880"/>
            <a:ext cx="5415480" cy="6972480"/>
          </a:xfrm>
          <a:prstGeom prst="arc">
            <a:avLst>
              <a:gd name="adj1" fmla="val 16200000"/>
              <a:gd name="adj2" fmla="val 21374508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71" name="Formula 5"/>
              <p:cNvSpPr txBox="1"/>
              <p:nvPr/>
            </p:nvSpPr>
            <p:spPr>
              <a:xfrm>
                <a:off x="4264920" y="1690560"/>
                <a:ext cx="2070000" cy="594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𝑎</m:t>
                        </m:r>
                      </m:e>
                    </m:d>
                    <m:r>
                      <m:t xml:space="preserve">=</m:t>
                    </m:r>
                    <m:sSup>
                      <m:e>
                        <m:r>
                          <m:t xml:space="preserve">𝑎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72" name="CustomShape 6"/>
          <p:cNvSpPr/>
          <p:nvPr/>
        </p:nvSpPr>
        <p:spPr>
          <a:xfrm>
            <a:off x="4264920" y="1690560"/>
            <a:ext cx="2070000" cy="5940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3" name="Formula 7"/>
              <p:cNvSpPr txBox="1"/>
              <p:nvPr/>
            </p:nvSpPr>
            <p:spPr>
              <a:xfrm>
                <a:off x="2614320" y="5587920"/>
                <a:ext cx="536040" cy="582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74" name="CustomShape 8"/>
          <p:cNvSpPr/>
          <p:nvPr/>
        </p:nvSpPr>
        <p:spPr>
          <a:xfrm>
            <a:off x="2614320" y="5587920"/>
            <a:ext cx="536040" cy="5828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75" name="Ink 1" descr=""/>
          <p:cNvPicPr/>
          <p:nvPr/>
        </p:nvPicPr>
        <p:blipFill>
          <a:blip r:embed="rId3"/>
          <a:stretch/>
        </p:blipFill>
        <p:spPr>
          <a:xfrm>
            <a:off x="698400" y="558720"/>
            <a:ext cx="11238120" cy="577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nk 1" descr=""/>
          <p:cNvPicPr/>
          <p:nvPr/>
        </p:nvPicPr>
        <p:blipFill>
          <a:blip r:embed="rId1"/>
          <a:stretch/>
        </p:blipFill>
        <p:spPr>
          <a:xfrm>
            <a:off x="781200" y="733320"/>
            <a:ext cx="10615680" cy="531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09680" y="0"/>
            <a:ext cx="10513800" cy="132372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78" name="Ink 2" descr=""/>
          <p:cNvPicPr/>
          <p:nvPr/>
        </p:nvPicPr>
        <p:blipFill>
          <a:blip r:embed="rId1"/>
          <a:stretch/>
        </p:blipFill>
        <p:spPr>
          <a:xfrm>
            <a:off x="409680" y="285840"/>
            <a:ext cx="10615680" cy="660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28760" y="60840"/>
            <a:ext cx="10513800" cy="132372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cost function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428760" y="1237680"/>
            <a:ext cx="10513800" cy="6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IN" sz="3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where </a:t>
            </a:r>
            <a:r>
              <a:rPr b="0" lang="en-IN" sz="3000" spc="-1" strike="noStrike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endParaRPr b="0" lang="en-IN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3000" spc="-1" strike="noStrike">
              <a:latin typeface="Arial"/>
            </a:endParaRPr>
          </a:p>
        </p:txBody>
      </p:sp>
      <p:sp>
        <p:nvSpPr>
          <p:cNvPr id="281" name="CustomShape 3"/>
          <p:cNvSpPr/>
          <p:nvPr/>
        </p:nvSpPr>
        <p:spPr>
          <a:xfrm>
            <a:off x="428760" y="1237680"/>
            <a:ext cx="10513800" cy="6188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8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390600" y="1855800"/>
            <a:ext cx="10278720" cy="54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Given</a:t>
            </a:r>
            <a:r>
              <a:rPr b="0" lang="en-IN" sz="3000" spc="-1" strike="noStrike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r>
              <a:rPr b="0" lang="en-IN" sz="3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want .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390600" y="1855800"/>
            <a:ext cx="10278720" cy="609480"/>
          </a:xfrm>
          <a:prstGeom prst="rect">
            <a:avLst/>
          </a:prstGeom>
          <a:blipFill rotWithShape="0">
            <a:blip r:embed="rId2"/>
            <a:stretch>
              <a:fillRect l="-1347" t="-8730" r="0" b="-2354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4" name="CustomShape 6"/>
          <p:cNvSpPr/>
          <p:nvPr/>
        </p:nvSpPr>
        <p:spPr>
          <a:xfrm>
            <a:off x="390600" y="2548080"/>
            <a:ext cx="4116240" cy="5457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0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Loss (error) function:</a:t>
            </a:r>
            <a:endParaRPr b="0" lang="en-IN" sz="3000" spc="-1" strike="noStrike">
              <a:latin typeface="Arial"/>
            </a:endParaRPr>
          </a:p>
        </p:txBody>
      </p:sp>
      <p:pic>
        <p:nvPicPr>
          <p:cNvPr id="285" name="Ink 6" descr=""/>
          <p:cNvPicPr/>
          <p:nvPr/>
        </p:nvPicPr>
        <p:blipFill>
          <a:blip r:embed="rId3"/>
          <a:stretch/>
        </p:blipFill>
        <p:spPr>
          <a:xfrm>
            <a:off x="142920" y="1724040"/>
            <a:ext cx="11930400" cy="485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nk 4" descr=""/>
          <p:cNvPicPr/>
          <p:nvPr/>
        </p:nvPicPr>
        <p:blipFill>
          <a:blip r:embed="rId1"/>
          <a:stretch/>
        </p:blipFill>
        <p:spPr>
          <a:xfrm>
            <a:off x="266760" y="1625760"/>
            <a:ext cx="8158320" cy="4932360"/>
          </a:xfrm>
          <a:prstGeom prst="rect">
            <a:avLst/>
          </a:prstGeom>
          <a:ln>
            <a:noFill/>
          </a:ln>
        </p:spPr>
      </p:pic>
      <p:sp>
        <p:nvSpPr>
          <p:cNvPr id="287" name="CustomShape 1"/>
          <p:cNvSpPr/>
          <p:nvPr/>
        </p:nvSpPr>
        <p:spPr>
          <a:xfrm>
            <a:off x="574200" y="6468120"/>
            <a:ext cx="526320" cy="1897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"/>
          <p:cNvSpPr/>
          <p:nvPr/>
        </p:nvSpPr>
        <p:spPr>
          <a:xfrm>
            <a:off x="338400" y="156960"/>
            <a:ext cx="10513800" cy="132372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Gradient Descent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838080" y="1324800"/>
            <a:ext cx="8127000" cy="6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Recap:</a:t>
            </a: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r>
              <a:rPr b="0" i="1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,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290" name="CustomShape 4"/>
          <p:cNvSpPr/>
          <p:nvPr/>
        </p:nvSpPr>
        <p:spPr>
          <a:xfrm>
            <a:off x="838080" y="1324800"/>
            <a:ext cx="8127000" cy="618840"/>
          </a:xfrm>
          <a:prstGeom prst="rect">
            <a:avLst/>
          </a:prstGeom>
          <a:blipFill rotWithShape="0">
            <a:blip r:embed="rId2"/>
            <a:stretch>
              <a:fillRect l="-1929" t="-7666" r="0" b="-3020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1" name="Formula 5"/>
              <p:cNvSpPr txBox="1"/>
              <p:nvPr/>
            </p:nvSpPr>
            <p:spPr>
              <a:xfrm>
                <a:off x="198720" y="2137320"/>
                <a:ext cx="2129040" cy="596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𝐽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𝑤</m:t>
                        </m:r>
                        <m:r>
                          <m:t xml:space="preserve">,</m:t>
                        </m:r>
                        <m:r>
                          <m:t xml:space="preserve">𝑏</m:t>
                        </m:r>
                      </m:e>
                    </m:d>
                    <m:r>
                      <m:t xml:space="preserve">=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2" name="CustomShape 6"/>
          <p:cNvSpPr/>
          <p:nvPr/>
        </p:nvSpPr>
        <p:spPr>
          <a:xfrm>
            <a:off x="198720" y="2137320"/>
            <a:ext cx="2129040" cy="5961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3" name="Formula 7"/>
              <p:cNvSpPr txBox="1"/>
              <p:nvPr/>
            </p:nvSpPr>
            <p:spPr>
              <a:xfrm>
                <a:off x="2021400" y="2077920"/>
                <a:ext cx="575640" cy="771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nary>
                      <m:naryPr>
                        <m:chr m:val="∑"/>
                      </m:naryPr>
                      <m:sub>
                        <m:r>
                          <m:t xml:space="preserve">𝑖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𝑚</m:t>
                        </m:r>
                      </m:sup>
                      <m:e/>
                    </m:nary>
                  </m:oMath>
                </a14:m>
              </a:p>
            </p:txBody>
          </p:sp>
        </mc:Choice>
        <mc:Fallback/>
      </mc:AlternateContent>
      <p:sp>
        <p:nvSpPr>
          <p:cNvPr id="294" name="CustomShape 8"/>
          <p:cNvSpPr/>
          <p:nvPr/>
        </p:nvSpPr>
        <p:spPr>
          <a:xfrm>
            <a:off x="2021400" y="2077920"/>
            <a:ext cx="575640" cy="771840"/>
          </a:xfrm>
          <a:prstGeom prst="rect">
            <a:avLst/>
          </a:prstGeom>
          <a:blipFill rotWithShape="0">
            <a:blip r:embed="rId4"/>
            <a:stretch>
              <a:fillRect l="-9288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5" name="CustomShape 9"/>
          <p:cNvSpPr/>
          <p:nvPr/>
        </p:nvSpPr>
        <p:spPr>
          <a:xfrm>
            <a:off x="3605400" y="2125080"/>
            <a:ext cx="3898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  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296" name="CustomShape 10"/>
          <p:cNvSpPr/>
          <p:nvPr/>
        </p:nvSpPr>
        <p:spPr>
          <a:xfrm>
            <a:off x="2436120" y="2125080"/>
            <a:ext cx="2728440" cy="61632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7" name="Formula 11"/>
              <p:cNvSpPr txBox="1"/>
              <p:nvPr/>
            </p:nvSpPr>
            <p:spPr>
              <a:xfrm>
                <a:off x="5099400" y="2073600"/>
                <a:ext cx="575640" cy="754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−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nary>
                      <m:naryPr>
                        <m:chr m:val="∑"/>
                      </m:naryPr>
                      <m:sub>
                        <m:r>
                          <m:t xml:space="preserve">𝑖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𝑚</m:t>
                        </m:r>
                      </m:sup>
                      <m:e/>
                    </m:nary>
                  </m:oMath>
                </a14:m>
              </a:p>
            </p:txBody>
          </p:sp>
        </mc:Choice>
        <mc:Fallback/>
      </mc:AlternateContent>
      <p:sp>
        <p:nvSpPr>
          <p:cNvPr id="298" name="CustomShape 12"/>
          <p:cNvSpPr/>
          <p:nvPr/>
        </p:nvSpPr>
        <p:spPr>
          <a:xfrm>
            <a:off x="5099400" y="2073600"/>
            <a:ext cx="575640" cy="754560"/>
          </a:xfrm>
          <a:prstGeom prst="rect">
            <a:avLst/>
          </a:prstGeom>
          <a:blipFill rotWithShape="0">
            <a:blip r:embed="rId6"/>
            <a:stretch>
              <a:fillRect l="-25310" t="0" r="-843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9" name="CustomShape 13"/>
          <p:cNvSpPr/>
          <p:nvPr/>
        </p:nvSpPr>
        <p:spPr>
          <a:xfrm>
            <a:off x="8737200" y="2144160"/>
            <a:ext cx="5086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+ 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00" name="CustomShape 14"/>
          <p:cNvSpPr/>
          <p:nvPr/>
        </p:nvSpPr>
        <p:spPr>
          <a:xfrm>
            <a:off x="5718240" y="2144160"/>
            <a:ext cx="6546600" cy="616320"/>
          </a:xfrm>
          <a:prstGeom prst="rect">
            <a:avLst/>
          </a:prstGeom>
          <a:blipFill rotWithShape="0">
            <a:blip r:embed="rId7"/>
            <a:stretch>
              <a:fillRect l="0" t="-7750" r="0" b="-3150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1" name="CustomShape 15"/>
          <p:cNvSpPr/>
          <p:nvPr/>
        </p:nvSpPr>
        <p:spPr>
          <a:xfrm>
            <a:off x="838080" y="2961360"/>
            <a:ext cx="8541360" cy="106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Want to find </a:t>
            </a:r>
            <a:r>
              <a:rPr b="0" i="1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 </a:t>
            </a: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that minimize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02" name="CustomShape 16"/>
          <p:cNvSpPr/>
          <p:nvPr/>
        </p:nvSpPr>
        <p:spPr>
          <a:xfrm>
            <a:off x="838080" y="2961360"/>
            <a:ext cx="8541360" cy="1075320"/>
          </a:xfrm>
          <a:prstGeom prst="rect">
            <a:avLst/>
          </a:prstGeom>
          <a:blipFill rotWithShape="0">
            <a:blip r:embed="rId8"/>
            <a:stretch>
              <a:fillRect l="-1837" t="-8907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03" name="Picture 37" descr=""/>
          <p:cNvPicPr/>
          <p:nvPr/>
        </p:nvPicPr>
        <p:blipFill>
          <a:blip r:embed="rId9"/>
          <a:stretch/>
        </p:blipFill>
        <p:spPr>
          <a:xfrm>
            <a:off x="1558800" y="4105800"/>
            <a:ext cx="3191760" cy="2239200"/>
          </a:xfrm>
          <a:prstGeom prst="rect">
            <a:avLst/>
          </a:prstGeom>
          <a:ln>
            <a:noFill/>
          </a:ln>
        </p:spPr>
      </p:pic>
      <p:sp>
        <p:nvSpPr>
          <p:cNvPr id="304" name="CustomShape 17"/>
          <p:cNvSpPr/>
          <p:nvPr/>
        </p:nvSpPr>
        <p:spPr>
          <a:xfrm>
            <a:off x="2528640" y="5421600"/>
            <a:ext cx="2790360" cy="65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18"/>
          <p:cNvSpPr/>
          <p:nvPr/>
        </p:nvSpPr>
        <p:spPr>
          <a:xfrm flipH="1" flipV="1">
            <a:off x="2513160" y="3721320"/>
            <a:ext cx="11520" cy="168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19"/>
          <p:cNvSpPr/>
          <p:nvPr/>
        </p:nvSpPr>
        <p:spPr>
          <a:xfrm flipH="1">
            <a:off x="1166040" y="5409000"/>
            <a:ext cx="1358640" cy="114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07" name="Formula 20"/>
              <p:cNvSpPr txBox="1"/>
              <p:nvPr/>
            </p:nvSpPr>
            <p:spPr>
              <a:xfrm>
                <a:off x="5229360" y="5778720"/>
                <a:ext cx="527040" cy="582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08" name="CustomShape 21"/>
          <p:cNvSpPr/>
          <p:nvPr/>
        </p:nvSpPr>
        <p:spPr>
          <a:xfrm>
            <a:off x="5229360" y="5778720"/>
            <a:ext cx="527040" cy="58284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09" name="Formula 22"/>
              <p:cNvSpPr txBox="1"/>
              <p:nvPr/>
            </p:nvSpPr>
            <p:spPr>
              <a:xfrm>
                <a:off x="3387960" y="3727800"/>
                <a:ext cx="1501200" cy="582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𝐽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𝑤</m:t>
                        </m:r>
                        <m:r>
                          <m:t xml:space="preserve">,</m:t>
                        </m:r>
                        <m:r>
                          <m:t xml:space="preserve">𝑏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310" name="CustomShape 23"/>
          <p:cNvSpPr/>
          <p:nvPr/>
        </p:nvSpPr>
        <p:spPr>
          <a:xfrm>
            <a:off x="3387960" y="3727800"/>
            <a:ext cx="1501200" cy="58284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1" name="Formula 24"/>
              <p:cNvSpPr txBox="1"/>
              <p:nvPr/>
            </p:nvSpPr>
            <p:spPr>
              <a:xfrm>
                <a:off x="683280" y="6121440"/>
                <a:ext cx="611640" cy="582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𝑤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12" name="CustomShape 25"/>
          <p:cNvSpPr/>
          <p:nvPr/>
        </p:nvSpPr>
        <p:spPr>
          <a:xfrm>
            <a:off x="683280" y="6121440"/>
            <a:ext cx="611640" cy="58284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3" name="CustomShape 26"/>
          <p:cNvSpPr/>
          <p:nvPr/>
        </p:nvSpPr>
        <p:spPr>
          <a:xfrm flipH="1">
            <a:off x="3204000" y="4473360"/>
            <a:ext cx="151920" cy="131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CustomShape 27"/>
          <p:cNvSpPr/>
          <p:nvPr/>
        </p:nvSpPr>
        <p:spPr>
          <a:xfrm flipH="1">
            <a:off x="3265560" y="4655160"/>
            <a:ext cx="360" cy="27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CustomShape 28"/>
          <p:cNvSpPr/>
          <p:nvPr/>
        </p:nvSpPr>
        <p:spPr>
          <a:xfrm flipH="1">
            <a:off x="3202920" y="4977000"/>
            <a:ext cx="151920" cy="1310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29"/>
          <p:cNvSpPr/>
          <p:nvPr/>
        </p:nvSpPr>
        <p:spPr>
          <a:xfrm flipH="1">
            <a:off x="3259440" y="5133240"/>
            <a:ext cx="6480" cy="3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30"/>
          <p:cNvSpPr/>
          <p:nvPr/>
        </p:nvSpPr>
        <p:spPr>
          <a:xfrm flipH="1" flipV="1">
            <a:off x="3250440" y="5446080"/>
            <a:ext cx="15840" cy="838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31"/>
          <p:cNvSpPr/>
          <p:nvPr/>
        </p:nvSpPr>
        <p:spPr>
          <a:xfrm flipH="1" flipV="1">
            <a:off x="3233520" y="5554800"/>
            <a:ext cx="15840" cy="838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2"/>
          <p:cNvSpPr/>
          <p:nvPr/>
        </p:nvSpPr>
        <p:spPr>
          <a:xfrm flipH="1" flipV="1">
            <a:off x="3216960" y="5650560"/>
            <a:ext cx="15840" cy="838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33"/>
          <p:cNvSpPr/>
          <p:nvPr/>
        </p:nvSpPr>
        <p:spPr>
          <a:xfrm>
            <a:off x="5412960" y="6496200"/>
            <a:ext cx="526320" cy="1897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Ink 6" descr=""/>
          <p:cNvPicPr/>
          <p:nvPr/>
        </p:nvPicPr>
        <p:blipFill>
          <a:blip r:embed="rId13"/>
          <a:stretch/>
        </p:blipFill>
        <p:spPr>
          <a:xfrm>
            <a:off x="774720" y="3892680"/>
            <a:ext cx="9657000" cy="273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1743120" y="659880"/>
            <a:ext cx="8984880" cy="13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4000" spc="-1" strike="noStrike">
                <a:solidFill>
                  <a:srgbClr val="808080"/>
                </a:solidFill>
                <a:latin typeface="Calibri Light"/>
                <a:ea typeface="DejaVu Sans"/>
              </a:rPr>
              <a:t>Wait Dude. Go slow. </a:t>
            </a:r>
            <a:endParaRPr b="0" lang="en-IN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4000" spc="-1" strike="noStrike">
                <a:solidFill>
                  <a:srgbClr val="808080"/>
                </a:solidFill>
                <a:latin typeface="Calibri Light"/>
                <a:ea typeface="DejaVu Sans"/>
              </a:rPr>
              <a:t>Back up... Do that Again !!!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3202200" y="3211560"/>
            <a:ext cx="6066720" cy="22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0000"/>
                </a:solidFill>
                <a:latin typeface="Calibri"/>
                <a:ea typeface="DejaVu Sans"/>
              </a:rPr>
              <a:t>Neural Network</a:t>
            </a:r>
            <a:endParaRPr b="0" lang="en-IN" sz="7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0000"/>
                </a:solidFill>
                <a:latin typeface="Calibri"/>
                <a:ea typeface="DejaVu Sans"/>
              </a:rPr>
              <a:t>Representation</a:t>
            </a:r>
            <a:endParaRPr b="0" lang="en-IN" sz="7200" spc="-1" strike="noStrike">
              <a:latin typeface="Arial"/>
            </a:endParaRPr>
          </a:p>
        </p:txBody>
      </p:sp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nk 2" descr=""/>
          <p:cNvPicPr/>
          <p:nvPr/>
        </p:nvPicPr>
        <p:blipFill>
          <a:blip r:embed="rId1"/>
          <a:stretch/>
        </p:blipFill>
        <p:spPr>
          <a:xfrm>
            <a:off x="1028160" y="883440"/>
            <a:ext cx="9485640" cy="5694480"/>
          </a:xfrm>
          <a:prstGeom prst="rect">
            <a:avLst/>
          </a:prstGeom>
          <a:ln>
            <a:noFill/>
          </a:ln>
        </p:spPr>
      </p:pic>
      <p:sp>
        <p:nvSpPr>
          <p:cNvPr id="325" name="CustomShape 1"/>
          <p:cNvSpPr/>
          <p:nvPr/>
        </p:nvSpPr>
        <p:spPr>
          <a:xfrm>
            <a:off x="0" y="-7560"/>
            <a:ext cx="10513800" cy="132372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26" name="Formula 2"/>
              <p:cNvSpPr txBox="1"/>
              <p:nvPr/>
            </p:nvSpPr>
            <p:spPr>
              <a:xfrm>
                <a:off x="1606320" y="2280600"/>
                <a:ext cx="847440" cy="711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27" name="CustomShape 3"/>
          <p:cNvSpPr/>
          <p:nvPr/>
        </p:nvSpPr>
        <p:spPr>
          <a:xfrm>
            <a:off x="1606320" y="2280600"/>
            <a:ext cx="847440" cy="7110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28" name="Formula 4"/>
              <p:cNvSpPr txBox="1"/>
              <p:nvPr/>
            </p:nvSpPr>
            <p:spPr>
              <a:xfrm>
                <a:off x="1596240" y="3163680"/>
                <a:ext cx="857520" cy="711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29" name="CustomShape 5"/>
          <p:cNvSpPr/>
          <p:nvPr/>
        </p:nvSpPr>
        <p:spPr>
          <a:xfrm>
            <a:off x="1596240" y="3163680"/>
            <a:ext cx="857520" cy="7110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30" name="Formula 6"/>
              <p:cNvSpPr txBox="1"/>
              <p:nvPr/>
            </p:nvSpPr>
            <p:spPr>
              <a:xfrm>
                <a:off x="1596240" y="4047120"/>
                <a:ext cx="857520" cy="711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31" name="CustomShape 7"/>
          <p:cNvSpPr/>
          <p:nvPr/>
        </p:nvSpPr>
        <p:spPr>
          <a:xfrm>
            <a:off x="1596240" y="4047120"/>
            <a:ext cx="857520" cy="7110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5934960" y="3449160"/>
            <a:ext cx="785160" cy="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9"/>
          <p:cNvSpPr/>
          <p:nvPr/>
        </p:nvSpPr>
        <p:spPr>
          <a:xfrm>
            <a:off x="3600720" y="1674720"/>
            <a:ext cx="639720" cy="6210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34" name="Formula 10"/>
              <p:cNvSpPr txBox="1"/>
              <p:nvPr/>
            </p:nvSpPr>
            <p:spPr>
              <a:xfrm>
                <a:off x="6800040" y="3228840"/>
                <a:ext cx="561240" cy="492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335" name="CustomShape 11"/>
          <p:cNvSpPr/>
          <p:nvPr/>
        </p:nvSpPr>
        <p:spPr>
          <a:xfrm>
            <a:off x="6800040" y="3228840"/>
            <a:ext cx="561240" cy="492480"/>
          </a:xfrm>
          <a:prstGeom prst="rect">
            <a:avLst/>
          </a:prstGeom>
          <a:blipFill rotWithShape="0">
            <a:blip r:embed="rId5"/>
            <a:stretch>
              <a:fillRect l="0" t="0" r="0" b="-1294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6" name="CustomShape 12"/>
          <p:cNvSpPr/>
          <p:nvPr/>
        </p:nvSpPr>
        <p:spPr>
          <a:xfrm>
            <a:off x="3600720" y="2621160"/>
            <a:ext cx="639720" cy="6210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13"/>
          <p:cNvSpPr/>
          <p:nvPr/>
        </p:nvSpPr>
        <p:spPr>
          <a:xfrm>
            <a:off x="3600720" y="3567600"/>
            <a:ext cx="639720" cy="6210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8" name="CustomShape 14"/>
          <p:cNvSpPr/>
          <p:nvPr/>
        </p:nvSpPr>
        <p:spPr>
          <a:xfrm>
            <a:off x="3600720" y="4514040"/>
            <a:ext cx="639720" cy="6210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15"/>
          <p:cNvSpPr/>
          <p:nvPr/>
        </p:nvSpPr>
        <p:spPr>
          <a:xfrm>
            <a:off x="4242240" y="1986120"/>
            <a:ext cx="1143360" cy="123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16"/>
          <p:cNvSpPr/>
          <p:nvPr/>
        </p:nvSpPr>
        <p:spPr>
          <a:xfrm>
            <a:off x="4242240" y="2932560"/>
            <a:ext cx="1049400" cy="50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7"/>
          <p:cNvSpPr/>
          <p:nvPr/>
        </p:nvSpPr>
        <p:spPr>
          <a:xfrm flipV="1">
            <a:off x="4242240" y="2571120"/>
            <a:ext cx="1049400" cy="43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8"/>
          <p:cNvSpPr/>
          <p:nvPr/>
        </p:nvSpPr>
        <p:spPr>
          <a:xfrm flipV="1">
            <a:off x="4148280" y="1778760"/>
            <a:ext cx="1237320" cy="939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9"/>
          <p:cNvSpPr/>
          <p:nvPr/>
        </p:nvSpPr>
        <p:spPr>
          <a:xfrm>
            <a:off x="5293440" y="3132000"/>
            <a:ext cx="639720" cy="6210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20"/>
          <p:cNvSpPr/>
          <p:nvPr/>
        </p:nvSpPr>
        <p:spPr>
          <a:xfrm flipV="1">
            <a:off x="2454840" y="3753000"/>
            <a:ext cx="1143360" cy="64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21"/>
          <p:cNvSpPr/>
          <p:nvPr/>
        </p:nvSpPr>
        <p:spPr>
          <a:xfrm flipV="1">
            <a:off x="2455560" y="2048400"/>
            <a:ext cx="1143360" cy="58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22"/>
          <p:cNvSpPr/>
          <p:nvPr/>
        </p:nvSpPr>
        <p:spPr>
          <a:xfrm flipV="1">
            <a:off x="2455560" y="2828880"/>
            <a:ext cx="1143360" cy="52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23"/>
          <p:cNvSpPr/>
          <p:nvPr/>
        </p:nvSpPr>
        <p:spPr>
          <a:xfrm>
            <a:off x="2455560" y="4403520"/>
            <a:ext cx="1143360" cy="42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4"/>
          <p:cNvSpPr/>
          <p:nvPr/>
        </p:nvSpPr>
        <p:spPr>
          <a:xfrm flipV="1">
            <a:off x="2455560" y="2163600"/>
            <a:ext cx="1237320" cy="1248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5"/>
          <p:cNvSpPr/>
          <p:nvPr/>
        </p:nvSpPr>
        <p:spPr>
          <a:xfrm>
            <a:off x="2455560" y="3520080"/>
            <a:ext cx="1237320" cy="108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6"/>
          <p:cNvSpPr/>
          <p:nvPr/>
        </p:nvSpPr>
        <p:spPr>
          <a:xfrm>
            <a:off x="2455560" y="3520080"/>
            <a:ext cx="1237320" cy="13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7"/>
          <p:cNvSpPr/>
          <p:nvPr/>
        </p:nvSpPr>
        <p:spPr>
          <a:xfrm>
            <a:off x="2455560" y="2636640"/>
            <a:ext cx="1143360" cy="29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8"/>
          <p:cNvSpPr/>
          <p:nvPr/>
        </p:nvSpPr>
        <p:spPr>
          <a:xfrm>
            <a:off x="2455560" y="2636640"/>
            <a:ext cx="1143360" cy="124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29"/>
          <p:cNvSpPr/>
          <p:nvPr/>
        </p:nvSpPr>
        <p:spPr>
          <a:xfrm>
            <a:off x="2455560" y="2636640"/>
            <a:ext cx="1237320" cy="196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905040" y="866880"/>
            <a:ext cx="1009620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ffffff"/>
                </a:solidFill>
                <a:latin typeface="DejaVu Serif"/>
                <a:ea typeface="DejaVu Sans"/>
              </a:rPr>
              <a:t>The Peculiar Case Against</a:t>
            </a:r>
            <a:r>
              <a:rPr b="0" lang="en-IN" sz="9600" spc="-1" strike="noStrike">
                <a:solidFill>
                  <a:srgbClr val="c00000"/>
                </a:solidFill>
                <a:latin typeface="DejaVu Serif"/>
                <a:ea typeface="DejaVu Sans"/>
              </a:rPr>
              <a:t> </a:t>
            </a:r>
            <a:r>
              <a:rPr b="0" lang="en-IN" sz="9600" spc="-1" strike="noStrike">
                <a:solidFill>
                  <a:srgbClr val="7f7f7f"/>
                </a:solidFill>
                <a:latin typeface="DejaVu Serif"/>
                <a:ea typeface="DejaVu Sans"/>
              </a:rPr>
              <a:t>Mathematics</a:t>
            </a:r>
            <a:endParaRPr b="0" lang="en-IN" sz="9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1052280" y="794880"/>
            <a:ext cx="10379160" cy="173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808080"/>
                </a:solidFill>
                <a:latin typeface="DejaVu Serif"/>
                <a:ea typeface="DejaVu Sans"/>
              </a:rPr>
              <a:t>Let's Get this thing to work man !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1706400" y="3210480"/>
            <a:ext cx="9003600" cy="28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Computing a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Neural Network’s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Output</a:t>
            </a:r>
            <a:endParaRPr b="0" lang="en-IN" sz="60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095880" y="1567080"/>
            <a:ext cx="360" cy="4521960"/>
          </a:xfrm>
          <a:custGeom>
            <a:avLst/>
            <a:gdLst/>
            <a:ahLst/>
            <a:rect l="l" t="t" r="r" b="b"/>
            <a:pathLst>
              <a:path w="2" h="12562">
                <a:moveTo>
                  <a:pt x="0" y="0"/>
                </a:moveTo>
                <a:lnTo>
                  <a:pt x="1" y="12561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"/>
          <p:cNvSpPr/>
          <p:nvPr/>
        </p:nvSpPr>
        <p:spPr>
          <a:xfrm>
            <a:off x="0" y="-7560"/>
            <a:ext cx="10513800" cy="13237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58" name="Formula 3"/>
              <p:cNvSpPr txBox="1"/>
              <p:nvPr/>
            </p:nvSpPr>
            <p:spPr>
              <a:xfrm>
                <a:off x="6432120" y="1762560"/>
                <a:ext cx="60336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59" name="CustomShape 4"/>
          <p:cNvSpPr/>
          <p:nvPr/>
        </p:nvSpPr>
        <p:spPr>
          <a:xfrm>
            <a:off x="6432120" y="1762560"/>
            <a:ext cx="603360" cy="521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60" name="Formula 5"/>
              <p:cNvSpPr txBox="1"/>
              <p:nvPr/>
            </p:nvSpPr>
            <p:spPr>
              <a:xfrm>
                <a:off x="6425280" y="2410920"/>
                <a:ext cx="61056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61" name="CustomShape 6"/>
          <p:cNvSpPr/>
          <p:nvPr/>
        </p:nvSpPr>
        <p:spPr>
          <a:xfrm>
            <a:off x="6425280" y="2410920"/>
            <a:ext cx="610560" cy="521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62" name="Formula 7"/>
              <p:cNvSpPr txBox="1"/>
              <p:nvPr/>
            </p:nvSpPr>
            <p:spPr>
              <a:xfrm>
                <a:off x="6425280" y="3059640"/>
                <a:ext cx="61056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63" name="CustomShape 8"/>
          <p:cNvSpPr/>
          <p:nvPr/>
        </p:nvSpPr>
        <p:spPr>
          <a:xfrm>
            <a:off x="6425280" y="3059640"/>
            <a:ext cx="610560" cy="5212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4" name="CustomShape 9"/>
          <p:cNvSpPr/>
          <p:nvPr/>
        </p:nvSpPr>
        <p:spPr>
          <a:xfrm>
            <a:off x="9517320" y="2620800"/>
            <a:ext cx="5590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10"/>
          <p:cNvSpPr/>
          <p:nvPr/>
        </p:nvSpPr>
        <p:spPr>
          <a:xfrm>
            <a:off x="7853400" y="131796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66" name="Formula 11"/>
              <p:cNvSpPr txBox="1"/>
              <p:nvPr/>
            </p:nvSpPr>
            <p:spPr>
              <a:xfrm>
                <a:off x="10133640" y="2458800"/>
                <a:ext cx="399600" cy="361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367" name="CustomShape 12"/>
          <p:cNvSpPr/>
          <p:nvPr/>
        </p:nvSpPr>
        <p:spPr>
          <a:xfrm>
            <a:off x="10133640" y="2458800"/>
            <a:ext cx="399600" cy="361080"/>
          </a:xfrm>
          <a:prstGeom prst="rect">
            <a:avLst/>
          </a:prstGeom>
          <a:blipFill rotWithShape="0">
            <a:blip r:embed="rId4"/>
            <a:stretch>
              <a:fillRect l="0" t="0" r="0" b="-1294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8" name="CustomShape 13"/>
          <p:cNvSpPr/>
          <p:nvPr/>
        </p:nvSpPr>
        <p:spPr>
          <a:xfrm>
            <a:off x="7853400" y="201276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4"/>
          <p:cNvSpPr/>
          <p:nvPr/>
        </p:nvSpPr>
        <p:spPr>
          <a:xfrm>
            <a:off x="7853400" y="270756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15"/>
          <p:cNvSpPr/>
          <p:nvPr/>
        </p:nvSpPr>
        <p:spPr>
          <a:xfrm>
            <a:off x="7853400" y="340236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6"/>
          <p:cNvSpPr/>
          <p:nvPr/>
        </p:nvSpPr>
        <p:spPr>
          <a:xfrm>
            <a:off x="8310600" y="1546560"/>
            <a:ext cx="814320" cy="90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7"/>
          <p:cNvSpPr/>
          <p:nvPr/>
        </p:nvSpPr>
        <p:spPr>
          <a:xfrm>
            <a:off x="8310600" y="2241360"/>
            <a:ext cx="747360" cy="37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8"/>
          <p:cNvSpPr/>
          <p:nvPr/>
        </p:nvSpPr>
        <p:spPr>
          <a:xfrm flipV="1">
            <a:off x="8310600" y="1974960"/>
            <a:ext cx="747360" cy="31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9"/>
          <p:cNvSpPr/>
          <p:nvPr/>
        </p:nvSpPr>
        <p:spPr>
          <a:xfrm flipV="1">
            <a:off x="8243640" y="1394280"/>
            <a:ext cx="881280" cy="68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20"/>
          <p:cNvSpPr/>
          <p:nvPr/>
        </p:nvSpPr>
        <p:spPr>
          <a:xfrm>
            <a:off x="9060120" y="238752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21"/>
          <p:cNvSpPr/>
          <p:nvPr/>
        </p:nvSpPr>
        <p:spPr>
          <a:xfrm flipV="1">
            <a:off x="7037280" y="590040"/>
            <a:ext cx="81432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22"/>
          <p:cNvSpPr/>
          <p:nvPr/>
        </p:nvSpPr>
        <p:spPr>
          <a:xfrm flipV="1">
            <a:off x="7037280" y="1377720"/>
            <a:ext cx="814320" cy="4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23"/>
          <p:cNvSpPr/>
          <p:nvPr/>
        </p:nvSpPr>
        <p:spPr>
          <a:xfrm flipV="1">
            <a:off x="7037280" y="2164680"/>
            <a:ext cx="814320" cy="38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24"/>
          <p:cNvSpPr/>
          <p:nvPr/>
        </p:nvSpPr>
        <p:spPr>
          <a:xfrm>
            <a:off x="7037280" y="3321000"/>
            <a:ext cx="814320" cy="30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25"/>
          <p:cNvSpPr/>
          <p:nvPr/>
        </p:nvSpPr>
        <p:spPr>
          <a:xfrm flipV="1">
            <a:off x="7037280" y="-1518480"/>
            <a:ext cx="881280" cy="161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6"/>
          <p:cNvSpPr/>
          <p:nvPr/>
        </p:nvSpPr>
        <p:spPr>
          <a:xfrm flipV="1">
            <a:off x="7037280" y="565920"/>
            <a:ext cx="881280" cy="9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27"/>
          <p:cNvSpPr/>
          <p:nvPr/>
        </p:nvSpPr>
        <p:spPr>
          <a:xfrm flipV="1">
            <a:off x="7037280" y="-706680"/>
            <a:ext cx="814320" cy="112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28"/>
          <p:cNvSpPr/>
          <p:nvPr/>
        </p:nvSpPr>
        <p:spPr>
          <a:xfrm>
            <a:off x="7037280" y="2672640"/>
            <a:ext cx="88128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29"/>
          <p:cNvSpPr/>
          <p:nvPr/>
        </p:nvSpPr>
        <p:spPr>
          <a:xfrm>
            <a:off x="7037280" y="2672640"/>
            <a:ext cx="881280" cy="10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30"/>
          <p:cNvSpPr/>
          <p:nvPr/>
        </p:nvSpPr>
        <p:spPr>
          <a:xfrm>
            <a:off x="7037280" y="2024280"/>
            <a:ext cx="81432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31"/>
          <p:cNvSpPr/>
          <p:nvPr/>
        </p:nvSpPr>
        <p:spPr>
          <a:xfrm>
            <a:off x="7037280" y="2024280"/>
            <a:ext cx="814320" cy="9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32"/>
          <p:cNvSpPr/>
          <p:nvPr/>
        </p:nvSpPr>
        <p:spPr>
          <a:xfrm>
            <a:off x="7037280" y="2024280"/>
            <a:ext cx="881280" cy="144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88" name="Formula 33"/>
              <p:cNvSpPr txBox="1"/>
              <p:nvPr/>
            </p:nvSpPr>
            <p:spPr>
              <a:xfrm>
                <a:off x="838080" y="4532760"/>
                <a:ext cx="192240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𝑧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𝑤</m:t>
                        </m:r>
                      </m:e>
                      <m:sup>
                        <m:r>
                          <m:t xml:space="preserve">𝑇</m:t>
                        </m:r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89" name="CustomShape 34"/>
          <p:cNvSpPr/>
          <p:nvPr/>
        </p:nvSpPr>
        <p:spPr>
          <a:xfrm>
            <a:off x="838080" y="4532760"/>
            <a:ext cx="1922400" cy="45972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90" name="Formula 35"/>
              <p:cNvSpPr txBox="1"/>
              <p:nvPr/>
            </p:nvSpPr>
            <p:spPr>
              <a:xfrm>
                <a:off x="1797480" y="2555280"/>
                <a:ext cx="224352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𝑤</m:t>
                        </m:r>
                      </m:e>
                      <m:sup>
                        <m:r>
                          <m:t xml:space="preserve">𝑇</m:t>
                        </m:r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91" name="CustomShape 36"/>
          <p:cNvSpPr/>
          <p:nvPr/>
        </p:nvSpPr>
        <p:spPr>
          <a:xfrm>
            <a:off x="1797480" y="2555280"/>
            <a:ext cx="2243520" cy="45972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92" name="Formula 37"/>
              <p:cNvSpPr txBox="1"/>
              <p:nvPr/>
            </p:nvSpPr>
            <p:spPr>
              <a:xfrm>
                <a:off x="3624840" y="2931120"/>
                <a:ext cx="43092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93" name="CustomShape 38"/>
          <p:cNvSpPr/>
          <p:nvPr/>
        </p:nvSpPr>
        <p:spPr>
          <a:xfrm>
            <a:off x="3624840" y="2931120"/>
            <a:ext cx="430920" cy="45972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94" name="Formula 39"/>
              <p:cNvSpPr txBox="1"/>
              <p:nvPr/>
            </p:nvSpPr>
            <p:spPr>
              <a:xfrm>
                <a:off x="838080" y="1690560"/>
                <a:ext cx="546840" cy="455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95" name="CustomShape 40"/>
          <p:cNvSpPr/>
          <p:nvPr/>
        </p:nvSpPr>
        <p:spPr>
          <a:xfrm>
            <a:off x="838080" y="1690560"/>
            <a:ext cx="546840" cy="45540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96" name="Formula 41"/>
              <p:cNvSpPr txBox="1"/>
              <p:nvPr/>
            </p:nvSpPr>
            <p:spPr>
              <a:xfrm>
                <a:off x="838080" y="2463120"/>
                <a:ext cx="546840" cy="455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97" name="CustomShape 42"/>
          <p:cNvSpPr/>
          <p:nvPr/>
        </p:nvSpPr>
        <p:spPr>
          <a:xfrm>
            <a:off x="838080" y="2463120"/>
            <a:ext cx="546840" cy="45540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98" name="Formula 43"/>
              <p:cNvSpPr txBox="1"/>
              <p:nvPr/>
            </p:nvSpPr>
            <p:spPr>
              <a:xfrm>
                <a:off x="838080" y="3236040"/>
                <a:ext cx="546840" cy="455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99" name="CustomShape 44"/>
          <p:cNvSpPr/>
          <p:nvPr/>
        </p:nvSpPr>
        <p:spPr>
          <a:xfrm>
            <a:off x="838080" y="3236040"/>
            <a:ext cx="546840" cy="45540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0" name="CustomShape 45"/>
          <p:cNvSpPr/>
          <p:nvPr/>
        </p:nvSpPr>
        <p:spPr>
          <a:xfrm flipV="1">
            <a:off x="1296000" y="2728080"/>
            <a:ext cx="867600" cy="73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01" name="Formula 46"/>
              <p:cNvSpPr txBox="1"/>
              <p:nvPr/>
            </p:nvSpPr>
            <p:spPr>
              <a:xfrm>
                <a:off x="3404160" y="2508120"/>
                <a:ext cx="9082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402" name="CustomShape 47"/>
          <p:cNvSpPr/>
          <p:nvPr/>
        </p:nvSpPr>
        <p:spPr>
          <a:xfrm>
            <a:off x="3404160" y="2508120"/>
            <a:ext cx="908280" cy="459720"/>
          </a:xfrm>
          <a:prstGeom prst="rect">
            <a:avLst/>
          </a:prstGeom>
          <a:blipFill rotWithShape="0">
            <a:blip r:embed="rId11"/>
            <a:stretch>
              <a:fillRect l="0" t="0" r="0" b="-1679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3" name="CustomShape 48"/>
          <p:cNvSpPr/>
          <p:nvPr/>
        </p:nvSpPr>
        <p:spPr>
          <a:xfrm rot="234000">
            <a:off x="2224440" y="1846440"/>
            <a:ext cx="1945440" cy="184356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Line 49"/>
          <p:cNvSpPr/>
          <p:nvPr/>
        </p:nvSpPr>
        <p:spPr>
          <a:xfrm>
            <a:off x="3490200" y="1891800"/>
            <a:ext cx="360" cy="17517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5" name="CustomShape 50"/>
          <p:cNvSpPr/>
          <p:nvPr/>
        </p:nvSpPr>
        <p:spPr>
          <a:xfrm>
            <a:off x="1386720" y="2691720"/>
            <a:ext cx="86760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51"/>
          <p:cNvSpPr/>
          <p:nvPr/>
        </p:nvSpPr>
        <p:spPr>
          <a:xfrm>
            <a:off x="1386720" y="1919160"/>
            <a:ext cx="867600" cy="80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07" name="CustomShape 52"/>
          <p:cNvSpPr/>
          <p:nvPr/>
        </p:nvSpPr>
        <p:spPr>
          <a:xfrm>
            <a:off x="4187520" y="2752560"/>
            <a:ext cx="61308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08" name="Formula 53"/>
              <p:cNvSpPr txBox="1"/>
              <p:nvPr/>
            </p:nvSpPr>
            <p:spPr>
              <a:xfrm>
                <a:off x="4802400" y="2477160"/>
                <a:ext cx="114768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409" name="CustomShape 54"/>
          <p:cNvSpPr/>
          <p:nvPr/>
        </p:nvSpPr>
        <p:spPr>
          <a:xfrm>
            <a:off x="4802400" y="2477160"/>
            <a:ext cx="1147680" cy="52128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0" name="CustomShape 55"/>
          <p:cNvSpPr/>
          <p:nvPr/>
        </p:nvSpPr>
        <p:spPr>
          <a:xfrm rot="16200000">
            <a:off x="2841480" y="2386080"/>
            <a:ext cx="118800" cy="110952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56"/>
          <p:cNvSpPr/>
          <p:nvPr/>
        </p:nvSpPr>
        <p:spPr>
          <a:xfrm rot="16200000">
            <a:off x="3765960" y="2660040"/>
            <a:ext cx="141840" cy="57204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12" name="Formula 57"/>
              <p:cNvSpPr txBox="1"/>
              <p:nvPr/>
            </p:nvSpPr>
            <p:spPr>
              <a:xfrm>
                <a:off x="2705400" y="2931120"/>
                <a:ext cx="4060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𝑧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13" name="CustomShape 58"/>
          <p:cNvSpPr/>
          <p:nvPr/>
        </p:nvSpPr>
        <p:spPr>
          <a:xfrm>
            <a:off x="2705400" y="2931120"/>
            <a:ext cx="406080" cy="45972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14" name="Formula 59"/>
              <p:cNvSpPr txBox="1"/>
              <p:nvPr/>
            </p:nvSpPr>
            <p:spPr>
              <a:xfrm>
                <a:off x="838080" y="5153040"/>
                <a:ext cx="142884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415" name="CustomShape 60"/>
          <p:cNvSpPr/>
          <p:nvPr/>
        </p:nvSpPr>
        <p:spPr>
          <a:xfrm>
            <a:off x="838080" y="5153040"/>
            <a:ext cx="1428840" cy="459720"/>
          </a:xfrm>
          <a:prstGeom prst="rect">
            <a:avLst/>
          </a:prstGeom>
          <a:blipFill rotWithShape="0">
            <a:blip r:embed="rId14"/>
            <a:stretch>
              <a:fillRect l="0" t="0" r="-750" b="-1678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16" name="Ink 1" descr=""/>
          <p:cNvPicPr/>
          <p:nvPr/>
        </p:nvPicPr>
        <p:blipFill>
          <a:blip r:embed="rId15"/>
          <a:stretch/>
        </p:blipFill>
        <p:spPr>
          <a:xfrm>
            <a:off x="2793960" y="3321000"/>
            <a:ext cx="1154160" cy="54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a14="http://schemas.microsoft.com/office/drawing/2010/main" Requires="a14">
          <p:sp>
            <p:nvSpPr>
              <p:cNvPr id="417" name="Formula 1"/>
              <p:cNvSpPr txBox="1"/>
              <p:nvPr/>
            </p:nvSpPr>
            <p:spPr>
              <a:xfrm>
                <a:off x="838080" y="4532760"/>
                <a:ext cx="192240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𝑧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𝑤</m:t>
                        </m:r>
                      </m:e>
                      <m:sup>
                        <m:r>
                          <m:t xml:space="preserve">𝑇</m:t>
                        </m:r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18" name="CustomShape 2"/>
          <p:cNvSpPr/>
          <p:nvPr/>
        </p:nvSpPr>
        <p:spPr>
          <a:xfrm>
            <a:off x="838080" y="4532760"/>
            <a:ext cx="1922400" cy="4597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19" name="Formula 3"/>
              <p:cNvSpPr txBox="1"/>
              <p:nvPr/>
            </p:nvSpPr>
            <p:spPr>
              <a:xfrm>
                <a:off x="1797480" y="2555280"/>
                <a:ext cx="224352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𝑤</m:t>
                        </m:r>
                      </m:e>
                      <m:sup>
                        <m:r>
                          <m:t xml:space="preserve">𝑇</m:t>
                        </m:r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20" name="CustomShape 4"/>
          <p:cNvSpPr/>
          <p:nvPr/>
        </p:nvSpPr>
        <p:spPr>
          <a:xfrm>
            <a:off x="1797480" y="2555280"/>
            <a:ext cx="2243520" cy="4597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21" name="Formula 5"/>
              <p:cNvSpPr txBox="1"/>
              <p:nvPr/>
            </p:nvSpPr>
            <p:spPr>
              <a:xfrm>
                <a:off x="3624840" y="2931120"/>
                <a:ext cx="43092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22" name="CustomShape 6"/>
          <p:cNvSpPr/>
          <p:nvPr/>
        </p:nvSpPr>
        <p:spPr>
          <a:xfrm>
            <a:off x="3624840" y="2931120"/>
            <a:ext cx="430920" cy="4597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23" name="Formula 7"/>
              <p:cNvSpPr txBox="1"/>
              <p:nvPr/>
            </p:nvSpPr>
            <p:spPr>
              <a:xfrm>
                <a:off x="838080" y="1690560"/>
                <a:ext cx="546840" cy="455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24" name="CustomShape 8"/>
          <p:cNvSpPr/>
          <p:nvPr/>
        </p:nvSpPr>
        <p:spPr>
          <a:xfrm>
            <a:off x="838080" y="1690560"/>
            <a:ext cx="546840" cy="4554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25" name="Formula 9"/>
              <p:cNvSpPr txBox="1"/>
              <p:nvPr/>
            </p:nvSpPr>
            <p:spPr>
              <a:xfrm>
                <a:off x="838080" y="2463120"/>
                <a:ext cx="546840" cy="455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26" name="CustomShape 10"/>
          <p:cNvSpPr/>
          <p:nvPr/>
        </p:nvSpPr>
        <p:spPr>
          <a:xfrm>
            <a:off x="838080" y="2463120"/>
            <a:ext cx="546840" cy="4554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27" name="Formula 11"/>
              <p:cNvSpPr txBox="1"/>
              <p:nvPr/>
            </p:nvSpPr>
            <p:spPr>
              <a:xfrm>
                <a:off x="838080" y="3236040"/>
                <a:ext cx="546840" cy="455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28" name="CustomShape 12"/>
          <p:cNvSpPr/>
          <p:nvPr/>
        </p:nvSpPr>
        <p:spPr>
          <a:xfrm>
            <a:off x="838080" y="3236040"/>
            <a:ext cx="546840" cy="4554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29" name="CustomShape 13"/>
          <p:cNvSpPr/>
          <p:nvPr/>
        </p:nvSpPr>
        <p:spPr>
          <a:xfrm flipV="1">
            <a:off x="1365120" y="2728080"/>
            <a:ext cx="867600" cy="73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30" name="Formula 14"/>
              <p:cNvSpPr txBox="1"/>
              <p:nvPr/>
            </p:nvSpPr>
            <p:spPr>
              <a:xfrm>
                <a:off x="3404160" y="2508120"/>
                <a:ext cx="9082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431" name="CustomShape 15"/>
          <p:cNvSpPr/>
          <p:nvPr/>
        </p:nvSpPr>
        <p:spPr>
          <a:xfrm>
            <a:off x="3404160" y="2508120"/>
            <a:ext cx="908280" cy="459720"/>
          </a:xfrm>
          <a:prstGeom prst="rect">
            <a:avLst/>
          </a:prstGeom>
          <a:blipFill rotWithShape="0">
            <a:blip r:embed="rId7"/>
            <a:stretch>
              <a:fillRect l="0" t="0" r="0" b="-1679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2" name="CustomShape 16"/>
          <p:cNvSpPr/>
          <p:nvPr/>
        </p:nvSpPr>
        <p:spPr>
          <a:xfrm rot="234000">
            <a:off x="2224440" y="1846440"/>
            <a:ext cx="1945440" cy="184356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Line 17"/>
          <p:cNvSpPr/>
          <p:nvPr/>
        </p:nvSpPr>
        <p:spPr>
          <a:xfrm>
            <a:off x="3490200" y="1891800"/>
            <a:ext cx="360" cy="17517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4" name="CustomShape 18"/>
          <p:cNvSpPr/>
          <p:nvPr/>
        </p:nvSpPr>
        <p:spPr>
          <a:xfrm>
            <a:off x="1386720" y="2691720"/>
            <a:ext cx="867600" cy="3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35" name="CustomShape 19"/>
          <p:cNvSpPr/>
          <p:nvPr/>
        </p:nvSpPr>
        <p:spPr>
          <a:xfrm>
            <a:off x="1386720" y="1919160"/>
            <a:ext cx="867600" cy="80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36" name="CustomShape 20"/>
          <p:cNvSpPr/>
          <p:nvPr/>
        </p:nvSpPr>
        <p:spPr>
          <a:xfrm>
            <a:off x="4187520" y="2752560"/>
            <a:ext cx="61308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37" name="Formula 21"/>
              <p:cNvSpPr txBox="1"/>
              <p:nvPr/>
            </p:nvSpPr>
            <p:spPr>
              <a:xfrm>
                <a:off x="4802400" y="2477160"/>
                <a:ext cx="114768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438" name="CustomShape 22"/>
          <p:cNvSpPr/>
          <p:nvPr/>
        </p:nvSpPr>
        <p:spPr>
          <a:xfrm>
            <a:off x="4802400" y="2477160"/>
            <a:ext cx="1147680" cy="52128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9" name="CustomShape 23"/>
          <p:cNvSpPr/>
          <p:nvPr/>
        </p:nvSpPr>
        <p:spPr>
          <a:xfrm rot="16200000">
            <a:off x="2841480" y="2386080"/>
            <a:ext cx="118800" cy="110952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4"/>
          <p:cNvSpPr/>
          <p:nvPr/>
        </p:nvSpPr>
        <p:spPr>
          <a:xfrm rot="16200000">
            <a:off x="3765960" y="2660040"/>
            <a:ext cx="141840" cy="57204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41" name="Formula 25"/>
              <p:cNvSpPr txBox="1"/>
              <p:nvPr/>
            </p:nvSpPr>
            <p:spPr>
              <a:xfrm>
                <a:off x="2705400" y="2931120"/>
                <a:ext cx="4060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𝑧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42" name="CustomShape 26"/>
          <p:cNvSpPr/>
          <p:nvPr/>
        </p:nvSpPr>
        <p:spPr>
          <a:xfrm>
            <a:off x="2705400" y="2931120"/>
            <a:ext cx="406080" cy="45972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3" name="Line 27"/>
          <p:cNvSpPr/>
          <p:nvPr/>
        </p:nvSpPr>
        <p:spPr>
          <a:xfrm>
            <a:off x="6095880" y="1567080"/>
            <a:ext cx="360" cy="45219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44" name="Formula 28"/>
              <p:cNvSpPr txBox="1"/>
              <p:nvPr/>
            </p:nvSpPr>
            <p:spPr>
              <a:xfrm>
                <a:off x="838080" y="5153040"/>
                <a:ext cx="142884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445" name="CustomShape 29"/>
          <p:cNvSpPr/>
          <p:nvPr/>
        </p:nvSpPr>
        <p:spPr>
          <a:xfrm>
            <a:off x="838080" y="5153040"/>
            <a:ext cx="1428840" cy="459720"/>
          </a:xfrm>
          <a:prstGeom prst="rect">
            <a:avLst/>
          </a:prstGeom>
          <a:blipFill rotWithShape="0">
            <a:blip r:embed="rId10"/>
            <a:stretch>
              <a:fillRect l="0" t="0" r="-750" b="-1679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6" name="CustomShape 30"/>
          <p:cNvSpPr/>
          <p:nvPr/>
        </p:nvSpPr>
        <p:spPr>
          <a:xfrm>
            <a:off x="0" y="-7560"/>
            <a:ext cx="10513800" cy="13237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47" name="Formula 31"/>
              <p:cNvSpPr txBox="1"/>
              <p:nvPr/>
            </p:nvSpPr>
            <p:spPr>
              <a:xfrm>
                <a:off x="6432120" y="1762560"/>
                <a:ext cx="60336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48" name="CustomShape 32"/>
          <p:cNvSpPr/>
          <p:nvPr/>
        </p:nvSpPr>
        <p:spPr>
          <a:xfrm>
            <a:off x="6432120" y="1762560"/>
            <a:ext cx="603360" cy="52128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49" name="Formula 33"/>
              <p:cNvSpPr txBox="1"/>
              <p:nvPr/>
            </p:nvSpPr>
            <p:spPr>
              <a:xfrm>
                <a:off x="6425280" y="2410920"/>
                <a:ext cx="61056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50" name="CustomShape 34"/>
          <p:cNvSpPr/>
          <p:nvPr/>
        </p:nvSpPr>
        <p:spPr>
          <a:xfrm>
            <a:off x="6425280" y="2410920"/>
            <a:ext cx="610560" cy="52128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51" name="Formula 35"/>
              <p:cNvSpPr txBox="1"/>
              <p:nvPr/>
            </p:nvSpPr>
            <p:spPr>
              <a:xfrm>
                <a:off x="6425280" y="3059640"/>
                <a:ext cx="61056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52" name="CustomShape 36"/>
          <p:cNvSpPr/>
          <p:nvPr/>
        </p:nvSpPr>
        <p:spPr>
          <a:xfrm>
            <a:off x="6425280" y="3059640"/>
            <a:ext cx="610560" cy="52128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3" name="CustomShape 37"/>
          <p:cNvSpPr/>
          <p:nvPr/>
        </p:nvSpPr>
        <p:spPr>
          <a:xfrm>
            <a:off x="9517320" y="2620800"/>
            <a:ext cx="5590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38"/>
          <p:cNvSpPr/>
          <p:nvPr/>
        </p:nvSpPr>
        <p:spPr>
          <a:xfrm>
            <a:off x="7853400" y="131796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55" name="Formula 39"/>
              <p:cNvSpPr txBox="1"/>
              <p:nvPr/>
            </p:nvSpPr>
            <p:spPr>
              <a:xfrm>
                <a:off x="10133640" y="2458800"/>
                <a:ext cx="286560" cy="429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456" name="CustomShape 40"/>
          <p:cNvSpPr/>
          <p:nvPr/>
        </p:nvSpPr>
        <p:spPr>
          <a:xfrm>
            <a:off x="10133640" y="2458800"/>
            <a:ext cx="286560" cy="429120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7" name="CustomShape 41"/>
          <p:cNvSpPr/>
          <p:nvPr/>
        </p:nvSpPr>
        <p:spPr>
          <a:xfrm>
            <a:off x="7853400" y="201276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42"/>
          <p:cNvSpPr/>
          <p:nvPr/>
        </p:nvSpPr>
        <p:spPr>
          <a:xfrm>
            <a:off x="7853400" y="270756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43"/>
          <p:cNvSpPr/>
          <p:nvPr/>
        </p:nvSpPr>
        <p:spPr>
          <a:xfrm>
            <a:off x="7853400" y="340236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44"/>
          <p:cNvSpPr/>
          <p:nvPr/>
        </p:nvSpPr>
        <p:spPr>
          <a:xfrm>
            <a:off x="8310600" y="1546560"/>
            <a:ext cx="814320" cy="90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45"/>
          <p:cNvSpPr/>
          <p:nvPr/>
        </p:nvSpPr>
        <p:spPr>
          <a:xfrm>
            <a:off x="8310600" y="2241360"/>
            <a:ext cx="747360" cy="37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46"/>
          <p:cNvSpPr/>
          <p:nvPr/>
        </p:nvSpPr>
        <p:spPr>
          <a:xfrm flipV="1">
            <a:off x="8310600" y="1974960"/>
            <a:ext cx="747360" cy="31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47"/>
          <p:cNvSpPr/>
          <p:nvPr/>
        </p:nvSpPr>
        <p:spPr>
          <a:xfrm flipV="1">
            <a:off x="8243640" y="1394280"/>
            <a:ext cx="881280" cy="68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48"/>
          <p:cNvSpPr/>
          <p:nvPr/>
        </p:nvSpPr>
        <p:spPr>
          <a:xfrm>
            <a:off x="9060120" y="238752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9"/>
          <p:cNvSpPr/>
          <p:nvPr/>
        </p:nvSpPr>
        <p:spPr>
          <a:xfrm flipV="1">
            <a:off x="7037280" y="590040"/>
            <a:ext cx="81432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50"/>
          <p:cNvSpPr/>
          <p:nvPr/>
        </p:nvSpPr>
        <p:spPr>
          <a:xfrm flipV="1">
            <a:off x="7037280" y="1377720"/>
            <a:ext cx="814320" cy="4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51"/>
          <p:cNvSpPr/>
          <p:nvPr/>
        </p:nvSpPr>
        <p:spPr>
          <a:xfrm flipV="1">
            <a:off x="7037280" y="2164680"/>
            <a:ext cx="814320" cy="38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52"/>
          <p:cNvSpPr/>
          <p:nvPr/>
        </p:nvSpPr>
        <p:spPr>
          <a:xfrm>
            <a:off x="7037280" y="3321000"/>
            <a:ext cx="814320" cy="30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53"/>
          <p:cNvSpPr/>
          <p:nvPr/>
        </p:nvSpPr>
        <p:spPr>
          <a:xfrm flipV="1">
            <a:off x="7037280" y="-1518480"/>
            <a:ext cx="881280" cy="161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54"/>
          <p:cNvSpPr/>
          <p:nvPr/>
        </p:nvSpPr>
        <p:spPr>
          <a:xfrm flipV="1">
            <a:off x="7037280" y="612000"/>
            <a:ext cx="881280" cy="9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55"/>
          <p:cNvSpPr/>
          <p:nvPr/>
        </p:nvSpPr>
        <p:spPr>
          <a:xfrm flipV="1">
            <a:off x="7037280" y="-706680"/>
            <a:ext cx="814320" cy="112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56"/>
          <p:cNvSpPr/>
          <p:nvPr/>
        </p:nvSpPr>
        <p:spPr>
          <a:xfrm>
            <a:off x="7037280" y="2672640"/>
            <a:ext cx="88128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57"/>
          <p:cNvSpPr/>
          <p:nvPr/>
        </p:nvSpPr>
        <p:spPr>
          <a:xfrm>
            <a:off x="7037280" y="2672640"/>
            <a:ext cx="881280" cy="10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58"/>
          <p:cNvSpPr/>
          <p:nvPr/>
        </p:nvSpPr>
        <p:spPr>
          <a:xfrm>
            <a:off x="7037280" y="2024280"/>
            <a:ext cx="81432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59"/>
          <p:cNvSpPr/>
          <p:nvPr/>
        </p:nvSpPr>
        <p:spPr>
          <a:xfrm>
            <a:off x="7037280" y="2024280"/>
            <a:ext cx="814320" cy="9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60"/>
          <p:cNvSpPr/>
          <p:nvPr/>
        </p:nvSpPr>
        <p:spPr>
          <a:xfrm>
            <a:off x="7037280" y="2024280"/>
            <a:ext cx="881280" cy="144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77" name="Formula 61"/>
              <p:cNvSpPr txBox="1"/>
              <p:nvPr/>
            </p:nvSpPr>
            <p:spPr>
              <a:xfrm>
                <a:off x="6439320" y="4519800"/>
                <a:ext cx="60336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78" name="CustomShape 62"/>
          <p:cNvSpPr/>
          <p:nvPr/>
        </p:nvSpPr>
        <p:spPr>
          <a:xfrm>
            <a:off x="6439320" y="4519800"/>
            <a:ext cx="603360" cy="521280"/>
          </a:xfrm>
          <a:prstGeom prst="rect">
            <a:avLst/>
          </a:prstGeom>
          <a:blipFill rotWithShape="0"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79" name="Formula 63"/>
              <p:cNvSpPr txBox="1"/>
              <p:nvPr/>
            </p:nvSpPr>
            <p:spPr>
              <a:xfrm>
                <a:off x="6432120" y="5168160"/>
                <a:ext cx="61056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80" name="CustomShape 64"/>
          <p:cNvSpPr/>
          <p:nvPr/>
        </p:nvSpPr>
        <p:spPr>
          <a:xfrm>
            <a:off x="6432120" y="5168160"/>
            <a:ext cx="610560" cy="521280"/>
          </a:xfrm>
          <a:prstGeom prst="rect">
            <a:avLst/>
          </a:prstGeom>
          <a:blipFill rotWithShape="0"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81" name="Formula 65"/>
              <p:cNvSpPr txBox="1"/>
              <p:nvPr/>
            </p:nvSpPr>
            <p:spPr>
              <a:xfrm>
                <a:off x="6432120" y="5816520"/>
                <a:ext cx="61056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82" name="CustomShape 66"/>
          <p:cNvSpPr/>
          <p:nvPr/>
        </p:nvSpPr>
        <p:spPr>
          <a:xfrm>
            <a:off x="6432120" y="5816520"/>
            <a:ext cx="610560" cy="521280"/>
          </a:xfrm>
          <a:prstGeom prst="rect">
            <a:avLst/>
          </a:prstGeom>
          <a:blipFill rotWithShape="0"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3" name="CustomShape 67"/>
          <p:cNvSpPr/>
          <p:nvPr/>
        </p:nvSpPr>
        <p:spPr>
          <a:xfrm>
            <a:off x="9524160" y="5377680"/>
            <a:ext cx="55908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4" name="CustomShape 68"/>
          <p:cNvSpPr/>
          <p:nvPr/>
        </p:nvSpPr>
        <p:spPr>
          <a:xfrm>
            <a:off x="7860600" y="407520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85" name="Formula 69"/>
              <p:cNvSpPr txBox="1"/>
              <p:nvPr/>
            </p:nvSpPr>
            <p:spPr>
              <a:xfrm>
                <a:off x="10140840" y="5216040"/>
                <a:ext cx="286560" cy="429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486" name="CustomShape 70"/>
          <p:cNvSpPr/>
          <p:nvPr/>
        </p:nvSpPr>
        <p:spPr>
          <a:xfrm>
            <a:off x="10140840" y="5216040"/>
            <a:ext cx="286560" cy="429120"/>
          </a:xfrm>
          <a:prstGeom prst="rect">
            <a:avLst/>
          </a:prstGeom>
          <a:blipFill rotWithShape="0"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7" name="CustomShape 71"/>
          <p:cNvSpPr/>
          <p:nvPr/>
        </p:nvSpPr>
        <p:spPr>
          <a:xfrm>
            <a:off x="7860600" y="477000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72"/>
          <p:cNvSpPr/>
          <p:nvPr/>
        </p:nvSpPr>
        <p:spPr>
          <a:xfrm>
            <a:off x="7860600" y="546444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9" name="CustomShape 73"/>
          <p:cNvSpPr/>
          <p:nvPr/>
        </p:nvSpPr>
        <p:spPr>
          <a:xfrm>
            <a:off x="7860600" y="615924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0" name="CustomShape 74"/>
          <p:cNvSpPr/>
          <p:nvPr/>
        </p:nvSpPr>
        <p:spPr>
          <a:xfrm>
            <a:off x="8317800" y="4303800"/>
            <a:ext cx="814320" cy="90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1" name="CustomShape 75"/>
          <p:cNvSpPr/>
          <p:nvPr/>
        </p:nvSpPr>
        <p:spPr>
          <a:xfrm>
            <a:off x="8317800" y="4998600"/>
            <a:ext cx="747360" cy="37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76"/>
          <p:cNvSpPr/>
          <p:nvPr/>
        </p:nvSpPr>
        <p:spPr>
          <a:xfrm flipV="1">
            <a:off x="8317800" y="4732200"/>
            <a:ext cx="747360" cy="31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77"/>
          <p:cNvSpPr/>
          <p:nvPr/>
        </p:nvSpPr>
        <p:spPr>
          <a:xfrm flipV="1">
            <a:off x="8250840" y="4151520"/>
            <a:ext cx="881280" cy="68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78"/>
          <p:cNvSpPr/>
          <p:nvPr/>
        </p:nvSpPr>
        <p:spPr>
          <a:xfrm>
            <a:off x="9066960" y="5144760"/>
            <a:ext cx="455400" cy="455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79"/>
          <p:cNvSpPr/>
          <p:nvPr/>
        </p:nvSpPr>
        <p:spPr>
          <a:xfrm flipV="1">
            <a:off x="7044480" y="3347280"/>
            <a:ext cx="81432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80"/>
          <p:cNvSpPr/>
          <p:nvPr/>
        </p:nvSpPr>
        <p:spPr>
          <a:xfrm flipV="1">
            <a:off x="7044480" y="4134960"/>
            <a:ext cx="814320" cy="42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81"/>
          <p:cNvSpPr/>
          <p:nvPr/>
        </p:nvSpPr>
        <p:spPr>
          <a:xfrm flipV="1">
            <a:off x="7044480" y="4921560"/>
            <a:ext cx="814320" cy="38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82"/>
          <p:cNvSpPr/>
          <p:nvPr/>
        </p:nvSpPr>
        <p:spPr>
          <a:xfrm>
            <a:off x="7044480" y="6078240"/>
            <a:ext cx="814320" cy="30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83"/>
          <p:cNvSpPr/>
          <p:nvPr/>
        </p:nvSpPr>
        <p:spPr>
          <a:xfrm flipV="1">
            <a:off x="7044480" y="1238760"/>
            <a:ext cx="881280" cy="1611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84"/>
          <p:cNvSpPr/>
          <p:nvPr/>
        </p:nvSpPr>
        <p:spPr>
          <a:xfrm flipV="1">
            <a:off x="7044480" y="3323160"/>
            <a:ext cx="881280" cy="9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85"/>
          <p:cNvSpPr/>
          <p:nvPr/>
        </p:nvSpPr>
        <p:spPr>
          <a:xfrm flipV="1">
            <a:off x="7044480" y="2050560"/>
            <a:ext cx="814320" cy="112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86"/>
          <p:cNvSpPr/>
          <p:nvPr/>
        </p:nvSpPr>
        <p:spPr>
          <a:xfrm>
            <a:off x="7044480" y="5429880"/>
            <a:ext cx="881280" cy="794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87"/>
          <p:cNvSpPr/>
          <p:nvPr/>
        </p:nvSpPr>
        <p:spPr>
          <a:xfrm>
            <a:off x="7044480" y="5429880"/>
            <a:ext cx="881280" cy="10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88"/>
          <p:cNvSpPr/>
          <p:nvPr/>
        </p:nvSpPr>
        <p:spPr>
          <a:xfrm>
            <a:off x="7044480" y="4781160"/>
            <a:ext cx="814320" cy="21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89"/>
          <p:cNvSpPr/>
          <p:nvPr/>
        </p:nvSpPr>
        <p:spPr>
          <a:xfrm>
            <a:off x="7044480" y="4781160"/>
            <a:ext cx="814320" cy="9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90"/>
          <p:cNvSpPr/>
          <p:nvPr/>
        </p:nvSpPr>
        <p:spPr>
          <a:xfrm>
            <a:off x="7044480" y="4781160"/>
            <a:ext cx="881280" cy="144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507" name="Ink 1" descr=""/>
          <p:cNvPicPr/>
          <p:nvPr/>
        </p:nvPicPr>
        <p:blipFill>
          <a:blip r:embed="rId19"/>
          <a:stretch/>
        </p:blipFill>
        <p:spPr>
          <a:xfrm>
            <a:off x="7861320" y="165240"/>
            <a:ext cx="4164120" cy="627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0" y="-7560"/>
            <a:ext cx="10513800" cy="13237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09" name="Formula 2"/>
              <p:cNvSpPr txBox="1"/>
              <p:nvPr/>
            </p:nvSpPr>
            <p:spPr>
              <a:xfrm>
                <a:off x="496800" y="1561680"/>
                <a:ext cx="759960" cy="55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10" name="CustomShape 3"/>
          <p:cNvSpPr/>
          <p:nvPr/>
        </p:nvSpPr>
        <p:spPr>
          <a:xfrm>
            <a:off x="496800" y="1561680"/>
            <a:ext cx="759960" cy="555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11" name="Formula 4"/>
              <p:cNvSpPr txBox="1"/>
              <p:nvPr/>
            </p:nvSpPr>
            <p:spPr>
              <a:xfrm>
                <a:off x="496800" y="2251800"/>
                <a:ext cx="768960" cy="55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12" name="CustomShape 5"/>
          <p:cNvSpPr/>
          <p:nvPr/>
        </p:nvSpPr>
        <p:spPr>
          <a:xfrm>
            <a:off x="496800" y="2251800"/>
            <a:ext cx="768960" cy="5551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13" name="Formula 6"/>
              <p:cNvSpPr txBox="1"/>
              <p:nvPr/>
            </p:nvSpPr>
            <p:spPr>
              <a:xfrm>
                <a:off x="496800" y="2942280"/>
                <a:ext cx="768960" cy="55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14" name="CustomShape 7"/>
          <p:cNvSpPr/>
          <p:nvPr/>
        </p:nvSpPr>
        <p:spPr>
          <a:xfrm>
            <a:off x="496800" y="2942280"/>
            <a:ext cx="768960" cy="5551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5" name="CustomShape 8"/>
          <p:cNvSpPr/>
          <p:nvPr/>
        </p:nvSpPr>
        <p:spPr>
          <a:xfrm>
            <a:off x="4388760" y="2475000"/>
            <a:ext cx="7038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9"/>
          <p:cNvSpPr/>
          <p:nvPr/>
        </p:nvSpPr>
        <p:spPr>
          <a:xfrm>
            <a:off x="2295000" y="1088280"/>
            <a:ext cx="573840" cy="4849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517" name="Formula 10"/>
              <p:cNvSpPr txBox="1"/>
              <p:nvPr/>
            </p:nvSpPr>
            <p:spPr>
              <a:xfrm>
                <a:off x="5164920" y="2302920"/>
                <a:ext cx="503280" cy="384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518" name="CustomShape 11"/>
          <p:cNvSpPr/>
          <p:nvPr/>
        </p:nvSpPr>
        <p:spPr>
          <a:xfrm>
            <a:off x="5164920" y="2302920"/>
            <a:ext cx="503280" cy="384480"/>
          </a:xfrm>
          <a:prstGeom prst="rect">
            <a:avLst/>
          </a:prstGeom>
          <a:blipFill rotWithShape="0">
            <a:blip r:embed="rId4"/>
            <a:stretch>
              <a:fillRect l="0" t="0" r="0" b="-590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9" name="CustomShape 12"/>
          <p:cNvSpPr/>
          <p:nvPr/>
        </p:nvSpPr>
        <p:spPr>
          <a:xfrm>
            <a:off x="2295000" y="1828080"/>
            <a:ext cx="573840" cy="4849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13"/>
          <p:cNvSpPr/>
          <p:nvPr/>
        </p:nvSpPr>
        <p:spPr>
          <a:xfrm>
            <a:off x="2295000" y="2567520"/>
            <a:ext cx="573840" cy="4849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1" name="CustomShape 14"/>
          <p:cNvSpPr/>
          <p:nvPr/>
        </p:nvSpPr>
        <p:spPr>
          <a:xfrm>
            <a:off x="2295000" y="3306960"/>
            <a:ext cx="573840" cy="4849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2" name="CustomShape 15"/>
          <p:cNvSpPr/>
          <p:nvPr/>
        </p:nvSpPr>
        <p:spPr>
          <a:xfrm>
            <a:off x="2870280" y="1331640"/>
            <a:ext cx="1025640" cy="96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16"/>
          <p:cNvSpPr/>
          <p:nvPr/>
        </p:nvSpPr>
        <p:spPr>
          <a:xfrm>
            <a:off x="2870280" y="2071080"/>
            <a:ext cx="941040" cy="39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7"/>
          <p:cNvSpPr/>
          <p:nvPr/>
        </p:nvSpPr>
        <p:spPr>
          <a:xfrm flipV="1">
            <a:off x="2870280" y="1788120"/>
            <a:ext cx="941040" cy="33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8"/>
          <p:cNvSpPr/>
          <p:nvPr/>
        </p:nvSpPr>
        <p:spPr>
          <a:xfrm flipV="1">
            <a:off x="2786040" y="1169640"/>
            <a:ext cx="1109880" cy="73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9"/>
          <p:cNvSpPr/>
          <p:nvPr/>
        </p:nvSpPr>
        <p:spPr>
          <a:xfrm>
            <a:off x="3813480" y="2226960"/>
            <a:ext cx="573840" cy="4849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20"/>
          <p:cNvSpPr/>
          <p:nvPr/>
        </p:nvSpPr>
        <p:spPr>
          <a:xfrm flipV="1">
            <a:off x="1267560" y="313920"/>
            <a:ext cx="1025640" cy="50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21"/>
          <p:cNvSpPr/>
          <p:nvPr/>
        </p:nvSpPr>
        <p:spPr>
          <a:xfrm flipV="1">
            <a:off x="1267560" y="1152000"/>
            <a:ext cx="102564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22"/>
          <p:cNvSpPr/>
          <p:nvPr/>
        </p:nvSpPr>
        <p:spPr>
          <a:xfrm flipV="1">
            <a:off x="1267560" y="1989720"/>
            <a:ext cx="1025640" cy="40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23"/>
          <p:cNvSpPr/>
          <p:nvPr/>
        </p:nvSpPr>
        <p:spPr>
          <a:xfrm>
            <a:off x="1267560" y="3220560"/>
            <a:ext cx="1025640" cy="32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4"/>
          <p:cNvSpPr/>
          <p:nvPr/>
        </p:nvSpPr>
        <p:spPr>
          <a:xfrm flipV="1">
            <a:off x="1267560" y="-1931040"/>
            <a:ext cx="1109880" cy="171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5"/>
          <p:cNvSpPr/>
          <p:nvPr/>
        </p:nvSpPr>
        <p:spPr>
          <a:xfrm flipV="1">
            <a:off x="1267560" y="287280"/>
            <a:ext cx="1109880" cy="97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6"/>
          <p:cNvSpPr/>
          <p:nvPr/>
        </p:nvSpPr>
        <p:spPr>
          <a:xfrm flipV="1">
            <a:off x="1267560" y="-1066320"/>
            <a:ext cx="1025640" cy="119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7"/>
          <p:cNvSpPr/>
          <p:nvPr/>
        </p:nvSpPr>
        <p:spPr>
          <a:xfrm>
            <a:off x="1267560" y="2530440"/>
            <a:ext cx="1109880" cy="84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8"/>
          <p:cNvSpPr/>
          <p:nvPr/>
        </p:nvSpPr>
        <p:spPr>
          <a:xfrm>
            <a:off x="1267560" y="2530440"/>
            <a:ext cx="11098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9"/>
          <p:cNvSpPr/>
          <p:nvPr/>
        </p:nvSpPr>
        <p:spPr>
          <a:xfrm>
            <a:off x="1267560" y="1839960"/>
            <a:ext cx="1025640" cy="22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30"/>
          <p:cNvSpPr/>
          <p:nvPr/>
        </p:nvSpPr>
        <p:spPr>
          <a:xfrm>
            <a:off x="1267560" y="1839960"/>
            <a:ext cx="1025640" cy="96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31"/>
          <p:cNvSpPr/>
          <p:nvPr/>
        </p:nvSpPr>
        <p:spPr>
          <a:xfrm>
            <a:off x="1267560" y="1839960"/>
            <a:ext cx="1109880" cy="15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539" name="Formula 32"/>
              <p:cNvSpPr txBox="1"/>
              <p:nvPr/>
            </p:nvSpPr>
            <p:spPr>
              <a:xfrm>
                <a:off x="2227320" y="1080720"/>
                <a:ext cx="720720" cy="471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540" name="CustomShape 33"/>
          <p:cNvSpPr/>
          <p:nvPr/>
        </p:nvSpPr>
        <p:spPr>
          <a:xfrm>
            <a:off x="2227320" y="1080720"/>
            <a:ext cx="720720" cy="471960"/>
          </a:xfrm>
          <a:prstGeom prst="rect">
            <a:avLst/>
          </a:prstGeom>
          <a:blipFill rotWithShape="0">
            <a:blip r:embed="rId5"/>
            <a:stretch>
              <a:fillRect l="0" t="0" r="0" b="-221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1" name="Formula 34"/>
              <p:cNvSpPr txBox="1"/>
              <p:nvPr/>
            </p:nvSpPr>
            <p:spPr>
              <a:xfrm>
                <a:off x="2227320" y="1819440"/>
                <a:ext cx="640080" cy="472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542" name="CustomShape 35"/>
          <p:cNvSpPr/>
          <p:nvPr/>
        </p:nvSpPr>
        <p:spPr>
          <a:xfrm>
            <a:off x="2227320" y="1819440"/>
            <a:ext cx="640080" cy="47232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3" name="Formula 36"/>
              <p:cNvSpPr txBox="1"/>
              <p:nvPr/>
            </p:nvSpPr>
            <p:spPr>
              <a:xfrm>
                <a:off x="2227320" y="2558160"/>
                <a:ext cx="750960" cy="473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544" name="CustomShape 37"/>
          <p:cNvSpPr/>
          <p:nvPr/>
        </p:nvSpPr>
        <p:spPr>
          <a:xfrm>
            <a:off x="2227320" y="2558160"/>
            <a:ext cx="750960" cy="47376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5" name="Formula 38"/>
              <p:cNvSpPr txBox="1"/>
              <p:nvPr/>
            </p:nvSpPr>
            <p:spPr>
              <a:xfrm>
                <a:off x="2227320" y="3298680"/>
                <a:ext cx="740880" cy="471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546" name="CustomShape 39"/>
          <p:cNvSpPr/>
          <p:nvPr/>
        </p:nvSpPr>
        <p:spPr>
          <a:xfrm>
            <a:off x="2227320" y="3298680"/>
            <a:ext cx="740880" cy="471600"/>
          </a:xfrm>
          <a:prstGeom prst="rect">
            <a:avLst/>
          </a:prstGeom>
          <a:blipFill rotWithShape="0">
            <a:blip r:embed="rId8"/>
            <a:stretch>
              <a:fillRect l="0" t="0" r="0" b="-97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7" name="CustomShape 40"/>
          <p:cNvSpPr/>
          <p:nvPr/>
        </p:nvSpPr>
        <p:spPr>
          <a:xfrm>
            <a:off x="8791560" y="978120"/>
            <a:ext cx="108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48" name="CustomShape 41"/>
          <p:cNvSpPr/>
          <p:nvPr/>
        </p:nvSpPr>
        <p:spPr>
          <a:xfrm>
            <a:off x="6167160" y="978120"/>
            <a:ext cx="5356800" cy="557640"/>
          </a:xfrm>
          <a:prstGeom prst="rect">
            <a:avLst/>
          </a:prstGeom>
          <a:blipFill rotWithShape="0">
            <a:blip r:embed="rId9"/>
            <a:stretch>
              <a:fillRect l="0" t="-1953" r="-3043" b="-3239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49" name="CustomShape 42"/>
          <p:cNvSpPr/>
          <p:nvPr/>
        </p:nvSpPr>
        <p:spPr>
          <a:xfrm>
            <a:off x="8791560" y="1726200"/>
            <a:ext cx="108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50" name="CustomShape 43"/>
          <p:cNvSpPr/>
          <p:nvPr/>
        </p:nvSpPr>
        <p:spPr>
          <a:xfrm>
            <a:off x="6167160" y="1726200"/>
            <a:ext cx="5356800" cy="557640"/>
          </a:xfrm>
          <a:prstGeom prst="rect">
            <a:avLst/>
          </a:prstGeom>
          <a:blipFill rotWithShape="0">
            <a:blip r:embed="rId10"/>
            <a:stretch>
              <a:fillRect l="0" t="-1953" r="-3043" b="-3239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1" name="CustomShape 44"/>
          <p:cNvSpPr/>
          <p:nvPr/>
        </p:nvSpPr>
        <p:spPr>
          <a:xfrm>
            <a:off x="8791560" y="2474640"/>
            <a:ext cx="108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52" name="CustomShape 45"/>
          <p:cNvSpPr/>
          <p:nvPr/>
        </p:nvSpPr>
        <p:spPr>
          <a:xfrm>
            <a:off x="6167160" y="2474640"/>
            <a:ext cx="5356800" cy="557640"/>
          </a:xfrm>
          <a:prstGeom prst="rect">
            <a:avLst/>
          </a:prstGeom>
          <a:blipFill rotWithShape="0">
            <a:blip r:embed="rId11"/>
            <a:stretch>
              <a:fillRect l="0" t="-1969" r="-3043" b="-3131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3" name="CustomShape 46"/>
          <p:cNvSpPr/>
          <p:nvPr/>
        </p:nvSpPr>
        <p:spPr>
          <a:xfrm>
            <a:off x="8791560" y="3225240"/>
            <a:ext cx="108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54" name="CustomShape 47"/>
          <p:cNvSpPr/>
          <p:nvPr/>
        </p:nvSpPr>
        <p:spPr>
          <a:xfrm>
            <a:off x="6167160" y="3225240"/>
            <a:ext cx="5356800" cy="557640"/>
          </a:xfrm>
          <a:prstGeom prst="rect">
            <a:avLst/>
          </a:prstGeom>
          <a:blipFill rotWithShape="0">
            <a:blip r:embed="rId12"/>
            <a:stretch>
              <a:fillRect l="0" t="-1953" r="-3043" b="-3239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55" name="Ink 1" descr=""/>
          <p:cNvPicPr/>
          <p:nvPr/>
        </p:nvPicPr>
        <p:blipFill>
          <a:blip r:embed="rId13"/>
          <a:stretch/>
        </p:blipFill>
        <p:spPr>
          <a:xfrm>
            <a:off x="203040" y="152280"/>
            <a:ext cx="11911320" cy="660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0" y="-7560"/>
            <a:ext cx="1191492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Neural Network Representation learning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7172280" y="1226880"/>
            <a:ext cx="28087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Given input x:</a:t>
            </a:r>
            <a:endParaRPr b="0" lang="en-IN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58" name="Formula 3"/>
              <p:cNvSpPr txBox="1"/>
              <p:nvPr/>
            </p:nvSpPr>
            <p:spPr>
              <a:xfrm>
                <a:off x="7746120" y="1955520"/>
                <a:ext cx="2988000" cy="45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559" name="CustomShape 4"/>
          <p:cNvSpPr/>
          <p:nvPr/>
        </p:nvSpPr>
        <p:spPr>
          <a:xfrm>
            <a:off x="7746120" y="1955520"/>
            <a:ext cx="2988000" cy="4586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0" name="Formula 5"/>
              <p:cNvSpPr txBox="1"/>
              <p:nvPr/>
            </p:nvSpPr>
            <p:spPr>
              <a:xfrm>
                <a:off x="7746120" y="2934360"/>
                <a:ext cx="2165400" cy="45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561" name="CustomShape 6"/>
          <p:cNvSpPr/>
          <p:nvPr/>
        </p:nvSpPr>
        <p:spPr>
          <a:xfrm>
            <a:off x="7746120" y="2934360"/>
            <a:ext cx="2165400" cy="4586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2" name="Formula 7"/>
              <p:cNvSpPr txBox="1"/>
              <p:nvPr/>
            </p:nvSpPr>
            <p:spPr>
              <a:xfrm>
                <a:off x="7746120" y="3913200"/>
                <a:ext cx="3346200" cy="45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 xml:space="preserve"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563" name="CustomShape 8"/>
          <p:cNvSpPr/>
          <p:nvPr/>
        </p:nvSpPr>
        <p:spPr>
          <a:xfrm>
            <a:off x="7746120" y="3913200"/>
            <a:ext cx="3346200" cy="4586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4" name="Formula 9"/>
              <p:cNvSpPr txBox="1"/>
              <p:nvPr/>
            </p:nvSpPr>
            <p:spPr>
              <a:xfrm>
                <a:off x="7746120" y="4892400"/>
                <a:ext cx="2165400" cy="45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565" name="CustomShape 10"/>
          <p:cNvSpPr/>
          <p:nvPr/>
        </p:nvSpPr>
        <p:spPr>
          <a:xfrm>
            <a:off x="7746120" y="4892400"/>
            <a:ext cx="2165400" cy="45864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6" name="Formula 11"/>
              <p:cNvSpPr txBox="1"/>
              <p:nvPr/>
            </p:nvSpPr>
            <p:spPr>
              <a:xfrm>
                <a:off x="496800" y="1561680"/>
                <a:ext cx="759960" cy="55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67" name="CustomShape 12"/>
          <p:cNvSpPr/>
          <p:nvPr/>
        </p:nvSpPr>
        <p:spPr>
          <a:xfrm>
            <a:off x="496800" y="1561680"/>
            <a:ext cx="759960" cy="55512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8" name="Formula 13"/>
              <p:cNvSpPr txBox="1"/>
              <p:nvPr/>
            </p:nvSpPr>
            <p:spPr>
              <a:xfrm>
                <a:off x="496800" y="2251800"/>
                <a:ext cx="768960" cy="55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69" name="CustomShape 14"/>
          <p:cNvSpPr/>
          <p:nvPr/>
        </p:nvSpPr>
        <p:spPr>
          <a:xfrm>
            <a:off x="496800" y="2251800"/>
            <a:ext cx="768960" cy="55512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70" name="Formula 15"/>
              <p:cNvSpPr txBox="1"/>
              <p:nvPr/>
            </p:nvSpPr>
            <p:spPr>
              <a:xfrm>
                <a:off x="496800" y="2942280"/>
                <a:ext cx="768960" cy="555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71" name="CustomShape 16"/>
          <p:cNvSpPr/>
          <p:nvPr/>
        </p:nvSpPr>
        <p:spPr>
          <a:xfrm>
            <a:off x="496800" y="2942280"/>
            <a:ext cx="768960" cy="55512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2" name="CustomShape 17"/>
          <p:cNvSpPr/>
          <p:nvPr/>
        </p:nvSpPr>
        <p:spPr>
          <a:xfrm>
            <a:off x="4388760" y="2475000"/>
            <a:ext cx="7038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18"/>
          <p:cNvSpPr/>
          <p:nvPr/>
        </p:nvSpPr>
        <p:spPr>
          <a:xfrm>
            <a:off x="2295000" y="1088280"/>
            <a:ext cx="573840" cy="4849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574" name="Formula 19"/>
              <p:cNvSpPr txBox="1"/>
              <p:nvPr/>
            </p:nvSpPr>
            <p:spPr>
              <a:xfrm>
                <a:off x="5164920" y="2302920"/>
                <a:ext cx="503280" cy="384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575" name="CustomShape 20"/>
          <p:cNvSpPr/>
          <p:nvPr/>
        </p:nvSpPr>
        <p:spPr>
          <a:xfrm>
            <a:off x="5164920" y="2302920"/>
            <a:ext cx="503280" cy="384480"/>
          </a:xfrm>
          <a:prstGeom prst="rect">
            <a:avLst/>
          </a:prstGeom>
          <a:blipFill rotWithShape="0">
            <a:blip r:embed="rId8"/>
            <a:stretch>
              <a:fillRect l="0" t="0" r="0" b="-590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6" name="CustomShape 21"/>
          <p:cNvSpPr/>
          <p:nvPr/>
        </p:nvSpPr>
        <p:spPr>
          <a:xfrm>
            <a:off x="2295000" y="1828080"/>
            <a:ext cx="573840" cy="4849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22"/>
          <p:cNvSpPr/>
          <p:nvPr/>
        </p:nvSpPr>
        <p:spPr>
          <a:xfrm>
            <a:off x="2295000" y="2567520"/>
            <a:ext cx="573840" cy="4849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23"/>
          <p:cNvSpPr/>
          <p:nvPr/>
        </p:nvSpPr>
        <p:spPr>
          <a:xfrm>
            <a:off x="2295000" y="3306960"/>
            <a:ext cx="573840" cy="4849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79" name="CustomShape 24"/>
          <p:cNvSpPr/>
          <p:nvPr/>
        </p:nvSpPr>
        <p:spPr>
          <a:xfrm>
            <a:off x="2870280" y="1331640"/>
            <a:ext cx="1025640" cy="96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25"/>
          <p:cNvSpPr/>
          <p:nvPr/>
        </p:nvSpPr>
        <p:spPr>
          <a:xfrm>
            <a:off x="2870280" y="2071080"/>
            <a:ext cx="941040" cy="39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26"/>
          <p:cNvSpPr/>
          <p:nvPr/>
        </p:nvSpPr>
        <p:spPr>
          <a:xfrm flipV="1">
            <a:off x="2870280" y="1788120"/>
            <a:ext cx="941040" cy="33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27"/>
          <p:cNvSpPr/>
          <p:nvPr/>
        </p:nvSpPr>
        <p:spPr>
          <a:xfrm flipV="1">
            <a:off x="2786040" y="1169640"/>
            <a:ext cx="1109880" cy="73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28"/>
          <p:cNvSpPr/>
          <p:nvPr/>
        </p:nvSpPr>
        <p:spPr>
          <a:xfrm>
            <a:off x="3813480" y="2226960"/>
            <a:ext cx="573840" cy="4849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29"/>
          <p:cNvSpPr/>
          <p:nvPr/>
        </p:nvSpPr>
        <p:spPr>
          <a:xfrm flipV="1">
            <a:off x="1267560" y="313920"/>
            <a:ext cx="1025640" cy="50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30"/>
          <p:cNvSpPr/>
          <p:nvPr/>
        </p:nvSpPr>
        <p:spPr>
          <a:xfrm flipV="1">
            <a:off x="1267560" y="1152000"/>
            <a:ext cx="1025640" cy="45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31"/>
          <p:cNvSpPr/>
          <p:nvPr/>
        </p:nvSpPr>
        <p:spPr>
          <a:xfrm flipV="1">
            <a:off x="1267560" y="1989720"/>
            <a:ext cx="1025640" cy="40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32"/>
          <p:cNvSpPr/>
          <p:nvPr/>
        </p:nvSpPr>
        <p:spPr>
          <a:xfrm>
            <a:off x="1267560" y="3220560"/>
            <a:ext cx="1025640" cy="32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33"/>
          <p:cNvSpPr/>
          <p:nvPr/>
        </p:nvSpPr>
        <p:spPr>
          <a:xfrm flipV="1">
            <a:off x="1267560" y="-1931040"/>
            <a:ext cx="1109880" cy="171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34"/>
          <p:cNvSpPr/>
          <p:nvPr/>
        </p:nvSpPr>
        <p:spPr>
          <a:xfrm flipV="1">
            <a:off x="1267560" y="287280"/>
            <a:ext cx="1109880" cy="97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35"/>
          <p:cNvSpPr/>
          <p:nvPr/>
        </p:nvSpPr>
        <p:spPr>
          <a:xfrm flipV="1">
            <a:off x="1267560" y="-1066320"/>
            <a:ext cx="1025640" cy="119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36"/>
          <p:cNvSpPr/>
          <p:nvPr/>
        </p:nvSpPr>
        <p:spPr>
          <a:xfrm>
            <a:off x="1267560" y="2530440"/>
            <a:ext cx="1109880" cy="84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37"/>
          <p:cNvSpPr/>
          <p:nvPr/>
        </p:nvSpPr>
        <p:spPr>
          <a:xfrm>
            <a:off x="1267560" y="2530440"/>
            <a:ext cx="1109880" cy="10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38"/>
          <p:cNvSpPr/>
          <p:nvPr/>
        </p:nvSpPr>
        <p:spPr>
          <a:xfrm>
            <a:off x="1267560" y="1839960"/>
            <a:ext cx="1025640" cy="22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39"/>
          <p:cNvSpPr/>
          <p:nvPr/>
        </p:nvSpPr>
        <p:spPr>
          <a:xfrm>
            <a:off x="1267560" y="1839960"/>
            <a:ext cx="1025640" cy="96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40"/>
          <p:cNvSpPr/>
          <p:nvPr/>
        </p:nvSpPr>
        <p:spPr>
          <a:xfrm>
            <a:off x="1267560" y="1839960"/>
            <a:ext cx="1109880" cy="153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596" name="Formula 41"/>
              <p:cNvSpPr txBox="1"/>
              <p:nvPr/>
            </p:nvSpPr>
            <p:spPr>
              <a:xfrm>
                <a:off x="2227320" y="1080720"/>
                <a:ext cx="720720" cy="471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597" name="CustomShape 42"/>
          <p:cNvSpPr/>
          <p:nvPr/>
        </p:nvSpPr>
        <p:spPr>
          <a:xfrm>
            <a:off x="2227320" y="1080720"/>
            <a:ext cx="720720" cy="471960"/>
          </a:xfrm>
          <a:prstGeom prst="rect">
            <a:avLst/>
          </a:prstGeom>
          <a:blipFill rotWithShape="0">
            <a:blip r:embed="rId9"/>
            <a:stretch>
              <a:fillRect l="0" t="0" r="0" b="-221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98" name="Formula 43"/>
              <p:cNvSpPr txBox="1"/>
              <p:nvPr/>
            </p:nvSpPr>
            <p:spPr>
              <a:xfrm>
                <a:off x="2227320" y="1819440"/>
                <a:ext cx="640080" cy="472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599" name="CustomShape 44"/>
          <p:cNvSpPr/>
          <p:nvPr/>
        </p:nvSpPr>
        <p:spPr>
          <a:xfrm>
            <a:off x="2227320" y="1819440"/>
            <a:ext cx="640080" cy="47232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00" name="Formula 45"/>
              <p:cNvSpPr txBox="1"/>
              <p:nvPr/>
            </p:nvSpPr>
            <p:spPr>
              <a:xfrm>
                <a:off x="2227320" y="2558160"/>
                <a:ext cx="750960" cy="473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601" name="CustomShape 46"/>
          <p:cNvSpPr/>
          <p:nvPr/>
        </p:nvSpPr>
        <p:spPr>
          <a:xfrm>
            <a:off x="2227320" y="2558160"/>
            <a:ext cx="750960" cy="47376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02" name="Formula 47"/>
              <p:cNvSpPr txBox="1"/>
              <p:nvPr/>
            </p:nvSpPr>
            <p:spPr>
              <a:xfrm>
                <a:off x="2227320" y="3298680"/>
                <a:ext cx="740880" cy="471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603" name="CustomShape 48"/>
          <p:cNvSpPr/>
          <p:nvPr/>
        </p:nvSpPr>
        <p:spPr>
          <a:xfrm>
            <a:off x="2227320" y="3298680"/>
            <a:ext cx="740880" cy="471600"/>
          </a:xfrm>
          <a:prstGeom prst="rect">
            <a:avLst/>
          </a:prstGeom>
          <a:blipFill rotWithShape="0">
            <a:blip r:embed="rId12"/>
            <a:stretch>
              <a:fillRect l="0" t="0" r="0" b="-97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04" name="Ink 1" descr=""/>
          <p:cNvPicPr/>
          <p:nvPr/>
        </p:nvPicPr>
        <p:blipFill>
          <a:blip r:embed="rId13"/>
          <a:stretch/>
        </p:blipFill>
        <p:spPr>
          <a:xfrm>
            <a:off x="304920" y="863640"/>
            <a:ext cx="11326680" cy="517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1523880" y="112248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ffff"/>
                </a:solidFill>
                <a:latin typeface="Calibri Light"/>
                <a:ea typeface="DejaVu Sans"/>
              </a:rPr>
              <a:t>Forward Propagation Implementation in Python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606" name="CustomShape 2"/>
          <p:cNvSpPr/>
          <p:nvPr/>
        </p:nvSpPr>
        <p:spPr>
          <a:xfrm>
            <a:off x="1388880" y="5199840"/>
            <a:ext cx="9142200" cy="112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[ Once Again ]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a14="http://schemas.microsoft.com/office/drawing/2010/main" Requires="a14">
          <p:sp>
            <p:nvSpPr>
              <p:cNvPr id="607" name="Formula 1"/>
              <p:cNvSpPr txBox="1"/>
              <p:nvPr/>
            </p:nvSpPr>
            <p:spPr>
              <a:xfrm>
                <a:off x="1839240" y="1391400"/>
                <a:ext cx="2605320" cy="591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𝑧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𝑤</m:t>
                        </m:r>
                      </m:e>
                      <m:sup>
                        <m:r>
                          <m:t xml:space="preserve">𝑇</m:t>
                        </m:r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608" name="CustomShape 2"/>
          <p:cNvSpPr/>
          <p:nvPr/>
        </p:nvSpPr>
        <p:spPr>
          <a:xfrm>
            <a:off x="1839240" y="1391400"/>
            <a:ext cx="2605320" cy="5918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09" name="Formula 3"/>
              <p:cNvSpPr txBox="1"/>
              <p:nvPr/>
            </p:nvSpPr>
            <p:spPr>
              <a:xfrm>
                <a:off x="1839240" y="1971000"/>
                <a:ext cx="2705400" cy="582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  <m:r>
                      <m:t xml:space="preserve">=</m:t>
                    </m:r>
                    <m:r>
                      <m:t xml:space="preserve">𝑎</m:t>
                    </m:r>
                    <m:r>
                      <m:t xml:space="preserve">=</m:t>
                    </m:r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610" name="CustomShape 4"/>
          <p:cNvSpPr/>
          <p:nvPr/>
        </p:nvSpPr>
        <p:spPr>
          <a:xfrm>
            <a:off x="1839240" y="1971000"/>
            <a:ext cx="2705400" cy="5828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11" name="Formula 5"/>
              <p:cNvSpPr txBox="1"/>
              <p:nvPr/>
            </p:nvSpPr>
            <p:spPr>
              <a:xfrm>
                <a:off x="1631880" y="2564640"/>
                <a:ext cx="8047800" cy="582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ℒ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𝑎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=</m:t>
                    </m:r>
                    <m:r>
                      <m:t xml:space="preserve">−</m:t>
                    </m:r>
                  </m:oMath>
                </a14:m>
              </a:p>
            </p:txBody>
          </p:sp>
        </mc:Choice>
        <mc:Fallback/>
      </mc:AlternateContent>
      <p:sp>
        <p:nvSpPr>
          <p:cNvPr id="612" name="CustomShape 6"/>
          <p:cNvSpPr/>
          <p:nvPr/>
        </p:nvSpPr>
        <p:spPr>
          <a:xfrm>
            <a:off x="1631880" y="2564640"/>
            <a:ext cx="8047800" cy="5828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13" name="CustomShape 7"/>
          <p:cNvSpPr/>
          <p:nvPr/>
        </p:nvSpPr>
        <p:spPr>
          <a:xfrm>
            <a:off x="27720" y="-26568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recap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614" name="Ink 9" descr=""/>
          <p:cNvPicPr/>
          <p:nvPr/>
        </p:nvPicPr>
        <p:blipFill>
          <a:blip r:embed="rId4"/>
          <a:stretch/>
        </p:blipFill>
        <p:spPr>
          <a:xfrm>
            <a:off x="1079640" y="1733400"/>
            <a:ext cx="9307440" cy="418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1" dur="indefinite" restart="never" nodeType="tmRoot">
          <p:childTnLst>
            <p:seq>
              <p:cTn id="1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CustomShape 1"/>
          <p:cNvSpPr/>
          <p:nvPr/>
        </p:nvSpPr>
        <p:spPr>
          <a:xfrm>
            <a:off x="182880" y="18288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derivatives</a:t>
            </a:r>
            <a:endParaRPr b="0" lang="en-IN" sz="4400" spc="-1" strike="noStrike">
              <a:latin typeface="Arial"/>
            </a:endParaRPr>
          </a:p>
        </p:txBody>
      </p:sp>
      <p:graphicFrame>
        <p:nvGraphicFramePr>
          <p:cNvPr id="616" name="Table 2"/>
          <p:cNvGraphicFramePr/>
          <p:nvPr/>
        </p:nvGraphicFramePr>
        <p:xfrm>
          <a:off x="2458440" y="2554560"/>
          <a:ext cx="4131720" cy="578520"/>
        </p:xfrm>
        <a:graphic>
          <a:graphicData uri="http://schemas.openxmlformats.org/drawingml/2006/table">
            <a:tbl>
              <a:tblPr/>
              <a:tblGrid>
                <a:gridCol w="4132080"/>
              </a:tblGrid>
              <a:tr h="578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mc:AlternateContent>
        <mc:Choice xmlns:a14="http://schemas.microsoft.com/office/drawing/2010/main" Requires="a14">
          <p:sp>
            <p:nvSpPr>
              <p:cNvPr id="617" name="Formula 3"/>
              <p:cNvSpPr txBox="1"/>
              <p:nvPr/>
            </p:nvSpPr>
            <p:spPr>
              <a:xfrm>
                <a:off x="955440" y="1580400"/>
                <a:ext cx="508320" cy="490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618" name="CustomShape 4"/>
          <p:cNvSpPr/>
          <p:nvPr/>
        </p:nvSpPr>
        <p:spPr>
          <a:xfrm>
            <a:off x="955440" y="1580400"/>
            <a:ext cx="508320" cy="490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19" name="Formula 5"/>
              <p:cNvSpPr txBox="1"/>
              <p:nvPr/>
            </p:nvSpPr>
            <p:spPr>
              <a:xfrm>
                <a:off x="955440" y="2097720"/>
                <a:ext cx="583560" cy="490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𝑤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620" name="CustomShape 6"/>
          <p:cNvSpPr/>
          <p:nvPr/>
        </p:nvSpPr>
        <p:spPr>
          <a:xfrm>
            <a:off x="955440" y="2097720"/>
            <a:ext cx="583560" cy="4906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21" name="Formula 7"/>
              <p:cNvSpPr txBox="1"/>
              <p:nvPr/>
            </p:nvSpPr>
            <p:spPr>
              <a:xfrm>
                <a:off x="955440" y="2614680"/>
                <a:ext cx="508320" cy="490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622" name="CustomShape 8"/>
          <p:cNvSpPr/>
          <p:nvPr/>
        </p:nvSpPr>
        <p:spPr>
          <a:xfrm>
            <a:off x="955440" y="2614680"/>
            <a:ext cx="508320" cy="4906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23" name="Formula 9"/>
              <p:cNvSpPr txBox="1"/>
              <p:nvPr/>
            </p:nvSpPr>
            <p:spPr>
              <a:xfrm>
                <a:off x="955440" y="3131640"/>
                <a:ext cx="583560" cy="490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𝑤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624" name="CustomShape 10"/>
          <p:cNvSpPr/>
          <p:nvPr/>
        </p:nvSpPr>
        <p:spPr>
          <a:xfrm>
            <a:off x="955440" y="3131640"/>
            <a:ext cx="583560" cy="4906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5" name="CustomShape 11"/>
          <p:cNvSpPr/>
          <p:nvPr/>
        </p:nvSpPr>
        <p:spPr>
          <a:xfrm>
            <a:off x="955440" y="3648600"/>
            <a:ext cx="4424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26" name="CustomShape 12"/>
          <p:cNvSpPr/>
          <p:nvPr/>
        </p:nvSpPr>
        <p:spPr>
          <a:xfrm>
            <a:off x="1540800" y="2343960"/>
            <a:ext cx="915840" cy="49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27" name="CustomShape 13"/>
          <p:cNvSpPr/>
          <p:nvPr/>
        </p:nvSpPr>
        <p:spPr>
          <a:xfrm flipV="1">
            <a:off x="1465200" y="2790000"/>
            <a:ext cx="915840" cy="53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28" name="CustomShape 14"/>
          <p:cNvSpPr/>
          <p:nvPr/>
        </p:nvSpPr>
        <p:spPr>
          <a:xfrm flipV="1">
            <a:off x="1242720" y="2902320"/>
            <a:ext cx="1056960" cy="104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29" name="CustomShape 15"/>
          <p:cNvSpPr/>
          <p:nvPr/>
        </p:nvSpPr>
        <p:spPr>
          <a:xfrm>
            <a:off x="1465560" y="1826640"/>
            <a:ext cx="991080" cy="101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0" name="CustomShape 16"/>
          <p:cNvSpPr/>
          <p:nvPr/>
        </p:nvSpPr>
        <p:spPr>
          <a:xfrm flipV="1">
            <a:off x="1465560" y="2809080"/>
            <a:ext cx="99108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31" name="Table 17"/>
          <p:cNvGraphicFramePr/>
          <p:nvPr/>
        </p:nvGraphicFramePr>
        <p:xfrm>
          <a:off x="7207200" y="2550240"/>
          <a:ext cx="1984320" cy="578520"/>
        </p:xfrm>
        <a:graphic>
          <a:graphicData uri="http://schemas.openxmlformats.org/drawingml/2006/table">
            <a:tbl>
              <a:tblPr/>
              <a:tblGrid>
                <a:gridCol w="1984680"/>
              </a:tblGrid>
              <a:tr h="578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6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32" name="CustomShape 18"/>
          <p:cNvSpPr/>
          <p:nvPr/>
        </p:nvSpPr>
        <p:spPr>
          <a:xfrm flipV="1">
            <a:off x="9191880" y="2790000"/>
            <a:ext cx="61452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33" name="Table 19"/>
          <p:cNvGraphicFramePr/>
          <p:nvPr/>
        </p:nvGraphicFramePr>
        <p:xfrm>
          <a:off x="9808200" y="2550240"/>
          <a:ext cx="1378800" cy="578520"/>
        </p:xfrm>
        <a:graphic>
          <a:graphicData uri="http://schemas.openxmlformats.org/drawingml/2006/table">
            <a:tbl>
              <a:tblPr/>
              <a:tblGrid>
                <a:gridCol w="1379160"/>
              </a:tblGrid>
              <a:tr h="578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7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34" name="CustomShape 20"/>
          <p:cNvSpPr/>
          <p:nvPr/>
        </p:nvSpPr>
        <p:spPr>
          <a:xfrm flipV="1">
            <a:off x="6590520" y="2833200"/>
            <a:ext cx="61452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635" name="Ink 1" descr=""/>
          <p:cNvPicPr/>
          <p:nvPr/>
        </p:nvPicPr>
        <p:blipFill>
          <a:blip r:embed="rId8"/>
          <a:stretch/>
        </p:blipFill>
        <p:spPr>
          <a:xfrm>
            <a:off x="635040" y="2394000"/>
            <a:ext cx="11180880" cy="389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3" dur="indefinite" restart="never" nodeType="tmRoot">
          <p:childTnLst>
            <p:seq>
              <p:cTn id="1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CustomShape 1"/>
          <p:cNvSpPr/>
          <p:nvPr/>
        </p:nvSpPr>
        <p:spPr>
          <a:xfrm>
            <a:off x="238320" y="110160"/>
            <a:ext cx="10513800" cy="132372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on </a:t>
            </a:r>
            <a:r>
              <a:rPr b="0" i="1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m</a:t>
            </a: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examples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637" name="Ink 1" descr=""/>
          <p:cNvPicPr/>
          <p:nvPr/>
        </p:nvPicPr>
        <p:blipFill>
          <a:blip r:embed="rId1"/>
          <a:stretch/>
        </p:blipFill>
        <p:spPr>
          <a:xfrm>
            <a:off x="1244520" y="1575360"/>
            <a:ext cx="10653840" cy="3961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1395000" y="1147320"/>
            <a:ext cx="973224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ffff"/>
                </a:solidFill>
                <a:latin typeface="Calibri Light"/>
                <a:ea typeface="DejaVu Sans"/>
              </a:rPr>
              <a:t>What the </a:t>
            </a:r>
            <a:r>
              <a:rPr b="0" lang="en-IN" sz="7200" spc="-1" strike="noStrike">
                <a:solidFill>
                  <a:srgbClr val="808080"/>
                </a:solidFill>
                <a:latin typeface="Calibri Light"/>
                <a:ea typeface="DejaVu Sans"/>
              </a:rPr>
              <a:t>Fuss</a:t>
            </a:r>
            <a:r>
              <a:rPr b="0" lang="en-IN" sz="7200" spc="-1" strike="noStrike">
                <a:solidFill>
                  <a:srgbClr val="ffffff"/>
                </a:solidFill>
                <a:latin typeface="Calibri Light"/>
                <a:ea typeface="DejaVu Sans"/>
              </a:rPr>
              <a:t> of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639" name="CustomShape 2"/>
          <p:cNvSpPr/>
          <p:nvPr/>
        </p:nvSpPr>
        <p:spPr>
          <a:xfrm>
            <a:off x="2168280" y="3170160"/>
            <a:ext cx="819756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0000"/>
                </a:solidFill>
                <a:latin typeface="Calibri"/>
                <a:ea typeface="DejaVu Sans"/>
              </a:rPr>
              <a:t>Activation functions ?</a:t>
            </a:r>
            <a:endParaRPr b="0" lang="en-IN" sz="7200" spc="-1" strike="noStrike">
              <a:latin typeface="Arial"/>
            </a:endParaRPr>
          </a:p>
        </p:txBody>
      </p:sp>
    </p:spTree>
  </p:cSld>
  <p:timing>
    <p:tnLst>
      <p:par>
        <p:cTn id="177" dur="indefinite" restart="never" nodeType="tmRoot">
          <p:childTnLst>
            <p:seq>
              <p:cTn id="1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905040" y="866880"/>
            <a:ext cx="1009620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ffff"/>
                </a:solidFill>
                <a:latin typeface="DejaVu Serif"/>
                <a:ea typeface="DejaVu Sans"/>
              </a:rPr>
              <a:t>Artificial Intelligence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ffff"/>
                </a:solidFill>
                <a:latin typeface="DejaVu Serif"/>
                <a:ea typeface="DejaVu Sans"/>
              </a:rPr>
              <a:t>A </a:t>
            </a:r>
            <a:r>
              <a:rPr b="1" lang="en-IN" sz="6600" spc="-1" strike="noStrike">
                <a:solidFill>
                  <a:srgbClr val="ed1c24"/>
                </a:solidFill>
                <a:latin typeface="DejaVu Serif"/>
                <a:ea typeface="DejaVu Sans"/>
              </a:rPr>
              <a:t>(Narrow)</a:t>
            </a:r>
            <a:r>
              <a:rPr b="0" lang="en-IN" sz="6600" spc="-1" strike="noStrike">
                <a:solidFill>
                  <a:srgbClr val="ffffff"/>
                </a:solidFill>
                <a:latin typeface="DejaVu Serif"/>
                <a:ea typeface="DejaVu Sans"/>
              </a:rPr>
              <a:t> I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ffff"/>
                </a:solidFill>
                <a:latin typeface="DejaVu Serif"/>
                <a:ea typeface="DejaVu Sans"/>
              </a:rPr>
              <a:t>A </a:t>
            </a:r>
            <a:r>
              <a:rPr b="1" lang="en-IN" sz="6600" spc="-1" strike="noStrike">
                <a:solidFill>
                  <a:srgbClr val="ed1c24"/>
                </a:solidFill>
                <a:latin typeface="DejaVu Serif"/>
                <a:ea typeface="DejaVu Sans"/>
              </a:rPr>
              <a:t>(General)</a:t>
            </a:r>
            <a:r>
              <a:rPr b="0" lang="en-IN" sz="6600" spc="-1" strike="noStrike">
                <a:solidFill>
                  <a:srgbClr val="ffffff"/>
                </a:solidFill>
                <a:latin typeface="DejaVu Serif"/>
                <a:ea typeface="DejaVu Sans"/>
              </a:rPr>
              <a:t> I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6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124200" y="417960"/>
            <a:ext cx="10556640" cy="7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Pros and cons of activation functions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641" name="Picture 82" descr=""/>
          <p:cNvPicPr/>
          <p:nvPr/>
        </p:nvPicPr>
        <p:blipFill>
          <a:blip r:embed="rId1"/>
          <a:stretch/>
        </p:blipFill>
        <p:spPr>
          <a:xfrm>
            <a:off x="670680" y="1431720"/>
            <a:ext cx="3027240" cy="1277640"/>
          </a:xfrm>
          <a:prstGeom prst="rect">
            <a:avLst/>
          </a:prstGeom>
          <a:ln>
            <a:noFill/>
          </a:ln>
        </p:spPr>
      </p:pic>
      <p:sp>
        <p:nvSpPr>
          <p:cNvPr id="642" name="CustomShape 2"/>
          <p:cNvSpPr/>
          <p:nvPr/>
        </p:nvSpPr>
        <p:spPr>
          <a:xfrm>
            <a:off x="2208960" y="781560"/>
            <a:ext cx="4082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43" name="CustomShape 3"/>
          <p:cNvSpPr/>
          <p:nvPr/>
        </p:nvSpPr>
        <p:spPr>
          <a:xfrm>
            <a:off x="479520" y="2675880"/>
            <a:ext cx="344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4"/>
          <p:cNvSpPr/>
          <p:nvPr/>
        </p:nvSpPr>
        <p:spPr>
          <a:xfrm flipV="1">
            <a:off x="2208960" y="4491360"/>
            <a:ext cx="360" cy="1472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45" name="CustomShape 5"/>
          <p:cNvSpPr/>
          <p:nvPr/>
        </p:nvSpPr>
        <p:spPr>
          <a:xfrm>
            <a:off x="3827160" y="2457720"/>
            <a:ext cx="3715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46" name="CustomShape 6"/>
          <p:cNvSpPr/>
          <p:nvPr/>
        </p:nvSpPr>
        <p:spPr>
          <a:xfrm>
            <a:off x="400320" y="3025440"/>
            <a:ext cx="160920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sigmoid:</a:t>
            </a:r>
            <a:endParaRPr b="0" lang="en-IN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47" name="Formula 7"/>
              <p:cNvSpPr txBox="1"/>
              <p:nvPr/>
            </p:nvSpPr>
            <p:spPr>
              <a:xfrm>
                <a:off x="2037240" y="2850480"/>
                <a:ext cx="2009160" cy="76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1</m:t>
                        </m:r>
                        <m:r>
                          <m:t xml:space="preserve">+</m:t>
                        </m:r>
                        <m:sSup>
                          <m:e>
                            <m:r>
                              <m:t xml:space="preserve">𝑒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𝑧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648" name="CustomShape 8"/>
          <p:cNvSpPr/>
          <p:nvPr/>
        </p:nvSpPr>
        <p:spPr>
          <a:xfrm>
            <a:off x="2037240" y="2850480"/>
            <a:ext cx="2009160" cy="766080"/>
          </a:xfrm>
          <a:prstGeom prst="rect">
            <a:avLst/>
          </a:prstGeom>
          <a:blipFill rotWithShape="0">
            <a:blip r:embed="rId2"/>
            <a:stretch>
              <a:fillRect l="0" t="0" r="0" b="-537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49" name="CustomShape 9"/>
          <p:cNvSpPr/>
          <p:nvPr/>
        </p:nvSpPr>
        <p:spPr>
          <a:xfrm>
            <a:off x="7208640" y="6087600"/>
            <a:ext cx="346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50" name="CustomShape 10"/>
          <p:cNvSpPr/>
          <p:nvPr/>
        </p:nvSpPr>
        <p:spPr>
          <a:xfrm flipV="1">
            <a:off x="8942400" y="1384200"/>
            <a:ext cx="360" cy="156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51" name="CustomShape 11"/>
          <p:cNvSpPr/>
          <p:nvPr/>
        </p:nvSpPr>
        <p:spPr>
          <a:xfrm>
            <a:off x="10681200" y="5879880"/>
            <a:ext cx="3715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52" name="Line 12"/>
          <p:cNvSpPr/>
          <p:nvPr/>
        </p:nvSpPr>
        <p:spPr>
          <a:xfrm flipV="1">
            <a:off x="8942040" y="4655160"/>
            <a:ext cx="1436760" cy="14230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3" name="Line 13"/>
          <p:cNvSpPr/>
          <p:nvPr/>
        </p:nvSpPr>
        <p:spPr>
          <a:xfrm flipV="1">
            <a:off x="7429320" y="6076440"/>
            <a:ext cx="1512720" cy="14652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14"/>
          <p:cNvSpPr/>
          <p:nvPr/>
        </p:nvSpPr>
        <p:spPr>
          <a:xfrm>
            <a:off x="8932680" y="4070520"/>
            <a:ext cx="4082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55" name="CustomShape 15"/>
          <p:cNvSpPr/>
          <p:nvPr/>
        </p:nvSpPr>
        <p:spPr>
          <a:xfrm>
            <a:off x="10637280" y="2034360"/>
            <a:ext cx="3945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x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656" name="Picture 87" descr=""/>
          <p:cNvPicPr/>
          <p:nvPr/>
        </p:nvPicPr>
        <p:blipFill>
          <a:blip r:embed="rId3"/>
          <a:stretch/>
        </p:blipFill>
        <p:spPr>
          <a:xfrm>
            <a:off x="7416720" y="1506240"/>
            <a:ext cx="3027240" cy="1387800"/>
          </a:xfrm>
          <a:prstGeom prst="rect">
            <a:avLst/>
          </a:prstGeom>
          <a:ln>
            <a:noFill/>
          </a:ln>
        </p:spPr>
      </p:pic>
      <p:sp>
        <p:nvSpPr>
          <p:cNvPr id="657" name="CustomShape 16"/>
          <p:cNvSpPr/>
          <p:nvPr/>
        </p:nvSpPr>
        <p:spPr>
          <a:xfrm>
            <a:off x="7208640" y="2214000"/>
            <a:ext cx="344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17"/>
          <p:cNvSpPr/>
          <p:nvPr/>
        </p:nvSpPr>
        <p:spPr>
          <a:xfrm>
            <a:off x="8931600" y="4079520"/>
            <a:ext cx="360" cy="200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18"/>
          <p:cNvSpPr/>
          <p:nvPr/>
        </p:nvSpPr>
        <p:spPr>
          <a:xfrm>
            <a:off x="417600" y="5925960"/>
            <a:ext cx="344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60" name="CustomShape 19"/>
          <p:cNvSpPr/>
          <p:nvPr/>
        </p:nvSpPr>
        <p:spPr>
          <a:xfrm flipV="1">
            <a:off x="2140200" y="1222560"/>
            <a:ext cx="360" cy="156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20"/>
          <p:cNvSpPr/>
          <p:nvPr/>
        </p:nvSpPr>
        <p:spPr>
          <a:xfrm>
            <a:off x="3777480" y="5707440"/>
            <a:ext cx="3715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62" name="Line 21"/>
          <p:cNvSpPr/>
          <p:nvPr/>
        </p:nvSpPr>
        <p:spPr>
          <a:xfrm flipV="1">
            <a:off x="2140200" y="4493520"/>
            <a:ext cx="1427760" cy="14230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Line 22"/>
          <p:cNvSpPr/>
          <p:nvPr/>
        </p:nvSpPr>
        <p:spPr>
          <a:xfrm flipV="1">
            <a:off x="574920" y="5914800"/>
            <a:ext cx="1565280" cy="10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23"/>
          <p:cNvSpPr/>
          <p:nvPr/>
        </p:nvSpPr>
        <p:spPr>
          <a:xfrm>
            <a:off x="2143440" y="3888720"/>
            <a:ext cx="40824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65" name="Line 24"/>
          <p:cNvSpPr/>
          <p:nvPr/>
        </p:nvSpPr>
        <p:spPr>
          <a:xfrm flipV="1">
            <a:off x="574920" y="5913720"/>
            <a:ext cx="1575000" cy="10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66" name="Ink 4" descr=""/>
          <p:cNvPicPr/>
          <p:nvPr/>
        </p:nvPicPr>
        <p:blipFill>
          <a:blip r:embed="rId4"/>
          <a:stretch/>
        </p:blipFill>
        <p:spPr>
          <a:xfrm>
            <a:off x="479520" y="3033720"/>
            <a:ext cx="10990440" cy="365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9" dur="indefinite" restart="never" nodeType="tmRoot">
          <p:childTnLst>
            <p:seq>
              <p:cTn id="1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CustomShape 1"/>
          <p:cNvSpPr/>
          <p:nvPr/>
        </p:nvSpPr>
        <p:spPr>
          <a:xfrm>
            <a:off x="2610360" y="1161720"/>
            <a:ext cx="7276320" cy="10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ffff"/>
                </a:solidFill>
                <a:latin typeface="Calibri Light"/>
                <a:ea typeface="DejaVu Sans"/>
              </a:rPr>
              <a:t>Little More Maths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668" name="CustomShape 2"/>
          <p:cNvSpPr/>
          <p:nvPr/>
        </p:nvSpPr>
        <p:spPr>
          <a:xfrm>
            <a:off x="1197000" y="3090960"/>
            <a:ext cx="10253160" cy="28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Derivatives of 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activation functions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6000" spc="-1" strike="noStrike">
              <a:latin typeface="Arial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420480" y="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Sigmoid activation function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670" name="Picture 4" descr=""/>
          <p:cNvPicPr/>
          <p:nvPr/>
        </p:nvPicPr>
        <p:blipFill>
          <a:blip r:embed="rId1"/>
          <a:stretch/>
        </p:blipFill>
        <p:spPr>
          <a:xfrm>
            <a:off x="2920320" y="2140920"/>
            <a:ext cx="3027240" cy="1277640"/>
          </a:xfrm>
          <a:prstGeom prst="rect">
            <a:avLst/>
          </a:prstGeom>
          <a:ln>
            <a:noFill/>
          </a:ln>
        </p:spPr>
      </p:pic>
      <p:sp>
        <p:nvSpPr>
          <p:cNvPr id="671" name="CustomShape 2"/>
          <p:cNvSpPr/>
          <p:nvPr/>
        </p:nvSpPr>
        <p:spPr>
          <a:xfrm>
            <a:off x="4435920" y="1576080"/>
            <a:ext cx="4082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72" name="CustomShape 3"/>
          <p:cNvSpPr/>
          <p:nvPr/>
        </p:nvSpPr>
        <p:spPr>
          <a:xfrm>
            <a:off x="2729160" y="3405600"/>
            <a:ext cx="344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4"/>
          <p:cNvSpPr/>
          <p:nvPr/>
        </p:nvSpPr>
        <p:spPr>
          <a:xfrm flipV="1">
            <a:off x="4451400" y="1961640"/>
            <a:ext cx="360" cy="163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74" name="CustomShape 5"/>
          <p:cNvSpPr/>
          <p:nvPr/>
        </p:nvSpPr>
        <p:spPr>
          <a:xfrm>
            <a:off x="6076800" y="3187440"/>
            <a:ext cx="3715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75" name="Formula 6"/>
              <p:cNvSpPr txBox="1"/>
              <p:nvPr/>
            </p:nvSpPr>
            <p:spPr>
              <a:xfrm>
                <a:off x="6895800" y="2250000"/>
                <a:ext cx="2503080" cy="814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𝑔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1</m:t>
                        </m:r>
                        <m:r>
                          <m:t xml:space="preserve">+</m:t>
                        </m:r>
                        <m:sSup>
                          <m:e>
                            <m:r>
                              <m:t xml:space="preserve">𝑒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𝑧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676" name="CustomShape 7"/>
          <p:cNvSpPr/>
          <p:nvPr/>
        </p:nvSpPr>
        <p:spPr>
          <a:xfrm>
            <a:off x="6895800" y="2250000"/>
            <a:ext cx="2503080" cy="814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77" name="Ink 9" descr=""/>
          <p:cNvPicPr/>
          <p:nvPr/>
        </p:nvPicPr>
        <p:blipFill>
          <a:blip r:embed="rId3"/>
          <a:stretch/>
        </p:blipFill>
        <p:spPr>
          <a:xfrm>
            <a:off x="69840" y="2158920"/>
            <a:ext cx="11244600" cy="458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3" dur="indefinite" restart="never" nodeType="tmRoot">
          <p:childTnLst>
            <p:seq>
              <p:cTn id="1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icture 25" descr=""/>
          <p:cNvPicPr/>
          <p:nvPr/>
        </p:nvPicPr>
        <p:blipFill>
          <a:blip r:embed="rId1"/>
          <a:stretch/>
        </p:blipFill>
        <p:spPr>
          <a:xfrm>
            <a:off x="2535480" y="1468080"/>
            <a:ext cx="3917160" cy="239220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679" name="Formula 1"/>
              <p:cNvSpPr txBox="1"/>
              <p:nvPr/>
            </p:nvSpPr>
            <p:spPr>
              <a:xfrm>
                <a:off x="6895800" y="1823040"/>
                <a:ext cx="2561760" cy="429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𝑔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  <m:r>
                      <m:t xml:space="preserve">=</m:t>
                    </m:r>
                    <m:r>
                      <m:t xml:space="preserve">tanh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680" name="CustomShape 2"/>
          <p:cNvSpPr/>
          <p:nvPr/>
        </p:nvSpPr>
        <p:spPr>
          <a:xfrm>
            <a:off x="6895800" y="1823040"/>
            <a:ext cx="2561760" cy="4291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420480" y="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Tanh activation function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82" name="CustomShape 4"/>
          <p:cNvSpPr/>
          <p:nvPr/>
        </p:nvSpPr>
        <p:spPr>
          <a:xfrm>
            <a:off x="4435920" y="918360"/>
            <a:ext cx="4082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83" name="CustomShape 5"/>
          <p:cNvSpPr/>
          <p:nvPr/>
        </p:nvSpPr>
        <p:spPr>
          <a:xfrm>
            <a:off x="2729160" y="2747520"/>
            <a:ext cx="344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84" name="CustomShape 6"/>
          <p:cNvSpPr/>
          <p:nvPr/>
        </p:nvSpPr>
        <p:spPr>
          <a:xfrm flipH="1" flipV="1">
            <a:off x="4430520" y="1271520"/>
            <a:ext cx="360" cy="253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85" name="CustomShape 7"/>
          <p:cNvSpPr/>
          <p:nvPr/>
        </p:nvSpPr>
        <p:spPr>
          <a:xfrm>
            <a:off x="6076800" y="2529720"/>
            <a:ext cx="3715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686" name="Ink 1" descr=""/>
          <p:cNvPicPr/>
          <p:nvPr/>
        </p:nvPicPr>
        <p:blipFill>
          <a:blip r:embed="rId3"/>
          <a:stretch/>
        </p:blipFill>
        <p:spPr>
          <a:xfrm>
            <a:off x="1136520" y="1409760"/>
            <a:ext cx="10184040" cy="523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5" dur="indefinite" restart="never" nodeType="tmRoot">
          <p:childTnLst>
            <p:seq>
              <p:cTn id="1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968400" y="3271320"/>
            <a:ext cx="3443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2"/>
          <p:cNvSpPr/>
          <p:nvPr/>
        </p:nvSpPr>
        <p:spPr>
          <a:xfrm flipV="1">
            <a:off x="2691000" y="-1432080"/>
            <a:ext cx="360" cy="156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3"/>
          <p:cNvSpPr/>
          <p:nvPr/>
        </p:nvSpPr>
        <p:spPr>
          <a:xfrm>
            <a:off x="4328280" y="3052800"/>
            <a:ext cx="3715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90" name="Line 4"/>
          <p:cNvSpPr/>
          <p:nvPr/>
        </p:nvSpPr>
        <p:spPr>
          <a:xfrm flipV="1">
            <a:off x="2690640" y="1838880"/>
            <a:ext cx="1428120" cy="14230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1" name="Line 5"/>
          <p:cNvSpPr/>
          <p:nvPr/>
        </p:nvSpPr>
        <p:spPr>
          <a:xfrm flipV="1">
            <a:off x="1125720" y="3260160"/>
            <a:ext cx="1564920" cy="10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6"/>
          <p:cNvSpPr/>
          <p:nvPr/>
        </p:nvSpPr>
        <p:spPr>
          <a:xfrm>
            <a:off x="2104200" y="3648600"/>
            <a:ext cx="11718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ReLU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93" name="CustomShape 7"/>
          <p:cNvSpPr/>
          <p:nvPr/>
        </p:nvSpPr>
        <p:spPr>
          <a:xfrm>
            <a:off x="2692800" y="1344240"/>
            <a:ext cx="37944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694" name="CustomShape 8"/>
          <p:cNvSpPr/>
          <p:nvPr/>
        </p:nvSpPr>
        <p:spPr>
          <a:xfrm>
            <a:off x="7474680" y="3271320"/>
            <a:ext cx="34650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CustomShape 9"/>
          <p:cNvSpPr/>
          <p:nvPr/>
        </p:nvSpPr>
        <p:spPr>
          <a:xfrm flipV="1">
            <a:off x="9208080" y="-1432080"/>
            <a:ext cx="360" cy="156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10"/>
          <p:cNvSpPr/>
          <p:nvPr/>
        </p:nvSpPr>
        <p:spPr>
          <a:xfrm>
            <a:off x="10946880" y="3063600"/>
            <a:ext cx="37152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97" name="Line 11"/>
          <p:cNvSpPr/>
          <p:nvPr/>
        </p:nvSpPr>
        <p:spPr>
          <a:xfrm flipV="1">
            <a:off x="9207720" y="1838880"/>
            <a:ext cx="1437120" cy="14230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Line 12"/>
          <p:cNvSpPr/>
          <p:nvPr/>
        </p:nvSpPr>
        <p:spPr>
          <a:xfrm flipV="1">
            <a:off x="7695000" y="3260160"/>
            <a:ext cx="1512720" cy="1461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13"/>
          <p:cNvSpPr/>
          <p:nvPr/>
        </p:nvSpPr>
        <p:spPr>
          <a:xfrm>
            <a:off x="8020080" y="3648600"/>
            <a:ext cx="237420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Leaky ReLU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00" name="CustomShape 14"/>
          <p:cNvSpPr/>
          <p:nvPr/>
        </p:nvSpPr>
        <p:spPr>
          <a:xfrm>
            <a:off x="9209880" y="1339200"/>
            <a:ext cx="37944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01" name="CustomShape 15"/>
          <p:cNvSpPr/>
          <p:nvPr/>
        </p:nvSpPr>
        <p:spPr>
          <a:xfrm>
            <a:off x="420480" y="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ReLU and Leaky ReLU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702" name="Ink 1" descr=""/>
          <p:cNvPicPr/>
          <p:nvPr/>
        </p:nvPicPr>
        <p:blipFill>
          <a:blip r:embed="rId1"/>
          <a:stretch/>
        </p:blipFill>
        <p:spPr>
          <a:xfrm>
            <a:off x="812880" y="3225960"/>
            <a:ext cx="10780920" cy="342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7" dur="indefinite" restart="never" nodeType="tmRoot">
          <p:childTnLst>
            <p:seq>
              <p:cTn id="1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ustomShape 1"/>
          <p:cNvSpPr/>
          <p:nvPr/>
        </p:nvSpPr>
        <p:spPr>
          <a:xfrm>
            <a:off x="1348200" y="3276000"/>
            <a:ext cx="9704880" cy="19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808080"/>
                </a:solidFill>
                <a:latin typeface="Calibri"/>
                <a:ea typeface="DejaVu Sans"/>
              </a:rPr>
              <a:t>Why deep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b="0" lang="en-IN" sz="6000" spc="-1" strike="noStrike">
                <a:solidFill>
                  <a:srgbClr val="808080"/>
                </a:solidFill>
                <a:latin typeface="Calibri"/>
                <a:ea typeface="DejaVu Sans"/>
              </a:rPr>
              <a:t>representations?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704" name="CustomShape 2"/>
          <p:cNvSpPr/>
          <p:nvPr/>
        </p:nvSpPr>
        <p:spPr>
          <a:xfrm>
            <a:off x="2522880" y="752040"/>
            <a:ext cx="7276320" cy="20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0000"/>
                </a:solidFill>
                <a:latin typeface="Calibri Light"/>
                <a:ea typeface="DejaVu Sans"/>
              </a:rPr>
              <a:t>Deep Neural Networks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705" name="CustomShape 3"/>
          <p:cNvSpPr/>
          <p:nvPr/>
        </p:nvSpPr>
        <p:spPr>
          <a:xfrm>
            <a:off x="4104360" y="6007680"/>
            <a:ext cx="3927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urier 10 Pitch"/>
                <a:ea typeface="DejaVu Sans"/>
              </a:rPr>
              <a:t>[ Finally Something Deep ]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89" dur="indefinite" restart="never" nodeType="tmRoot">
          <p:childTnLst>
            <p:seq>
              <p:cTn id="1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Ink 5" descr=""/>
          <p:cNvPicPr/>
          <p:nvPr/>
        </p:nvPicPr>
        <p:blipFill>
          <a:blip r:embed="rId1"/>
          <a:stretch/>
        </p:blipFill>
        <p:spPr>
          <a:xfrm>
            <a:off x="715320" y="1026000"/>
            <a:ext cx="9637920" cy="5643720"/>
          </a:xfrm>
          <a:prstGeom prst="rect">
            <a:avLst/>
          </a:prstGeom>
          <a:ln>
            <a:noFill/>
          </a:ln>
        </p:spPr>
      </p:pic>
      <p:sp>
        <p:nvSpPr>
          <p:cNvPr id="707" name="CustomShape 1"/>
          <p:cNvSpPr/>
          <p:nvPr/>
        </p:nvSpPr>
        <p:spPr>
          <a:xfrm>
            <a:off x="678600" y="8388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Intuition about deep representation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9417960" y="5926680"/>
            <a:ext cx="2009520" cy="36396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3"/>
          <p:cNvSpPr/>
          <p:nvPr/>
        </p:nvSpPr>
        <p:spPr>
          <a:xfrm>
            <a:off x="3270960" y="2211480"/>
            <a:ext cx="455400" cy="4554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4"/>
          <p:cNvSpPr/>
          <p:nvPr/>
        </p:nvSpPr>
        <p:spPr>
          <a:xfrm>
            <a:off x="3270960" y="2801520"/>
            <a:ext cx="455400" cy="4554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5"/>
          <p:cNvSpPr/>
          <p:nvPr/>
        </p:nvSpPr>
        <p:spPr>
          <a:xfrm>
            <a:off x="3270960" y="3391200"/>
            <a:ext cx="455400" cy="4554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6"/>
          <p:cNvSpPr/>
          <p:nvPr/>
        </p:nvSpPr>
        <p:spPr>
          <a:xfrm>
            <a:off x="3270960" y="1621800"/>
            <a:ext cx="455400" cy="4554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7"/>
          <p:cNvSpPr/>
          <p:nvPr/>
        </p:nvSpPr>
        <p:spPr>
          <a:xfrm flipV="1">
            <a:off x="2356560" y="2706840"/>
            <a:ext cx="595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714" name="Picture 19" descr=""/>
          <p:cNvPicPr/>
          <p:nvPr/>
        </p:nvPicPr>
        <p:blipFill>
          <a:blip r:embed="rId2"/>
          <a:srcRect l="0" t="7179" r="0" b="0"/>
          <a:stretch/>
        </p:blipFill>
        <p:spPr>
          <a:xfrm>
            <a:off x="4824000" y="4059360"/>
            <a:ext cx="2224080" cy="1614240"/>
          </a:xfrm>
          <a:prstGeom prst="rect">
            <a:avLst/>
          </a:prstGeom>
          <a:ln>
            <a:noFill/>
          </a:ln>
        </p:spPr>
      </p:pic>
      <p:sp>
        <p:nvSpPr>
          <p:cNvPr id="715" name="CustomShape 8"/>
          <p:cNvSpPr/>
          <p:nvPr/>
        </p:nvSpPr>
        <p:spPr>
          <a:xfrm flipV="1">
            <a:off x="3728160" y="2204640"/>
            <a:ext cx="197856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9"/>
          <p:cNvSpPr/>
          <p:nvPr/>
        </p:nvSpPr>
        <p:spPr>
          <a:xfrm flipV="1">
            <a:off x="3728160" y="2821320"/>
            <a:ext cx="1978560" cy="86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10"/>
          <p:cNvSpPr/>
          <p:nvPr/>
        </p:nvSpPr>
        <p:spPr>
          <a:xfrm>
            <a:off x="5708520" y="1936800"/>
            <a:ext cx="455400" cy="4554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11"/>
          <p:cNvSpPr/>
          <p:nvPr/>
        </p:nvSpPr>
        <p:spPr>
          <a:xfrm>
            <a:off x="5708520" y="2526480"/>
            <a:ext cx="455400" cy="4554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12"/>
          <p:cNvSpPr/>
          <p:nvPr/>
        </p:nvSpPr>
        <p:spPr>
          <a:xfrm>
            <a:off x="5708520" y="3116520"/>
            <a:ext cx="455400" cy="4554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13"/>
          <p:cNvSpPr/>
          <p:nvPr/>
        </p:nvSpPr>
        <p:spPr>
          <a:xfrm>
            <a:off x="3728160" y="1840320"/>
            <a:ext cx="1978560" cy="32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14"/>
          <p:cNvSpPr/>
          <p:nvPr/>
        </p:nvSpPr>
        <p:spPr>
          <a:xfrm>
            <a:off x="3728160" y="2440080"/>
            <a:ext cx="1978560" cy="31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15"/>
          <p:cNvSpPr/>
          <p:nvPr/>
        </p:nvSpPr>
        <p:spPr>
          <a:xfrm>
            <a:off x="3728160" y="3030120"/>
            <a:ext cx="1978560" cy="31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16"/>
          <p:cNvSpPr/>
          <p:nvPr/>
        </p:nvSpPr>
        <p:spPr>
          <a:xfrm flipV="1">
            <a:off x="3728160" y="2794680"/>
            <a:ext cx="197856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17"/>
          <p:cNvSpPr/>
          <p:nvPr/>
        </p:nvSpPr>
        <p:spPr>
          <a:xfrm flipV="1">
            <a:off x="3728880" y="2118600"/>
            <a:ext cx="1978560" cy="86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18"/>
          <p:cNvSpPr/>
          <p:nvPr/>
        </p:nvSpPr>
        <p:spPr>
          <a:xfrm flipV="1">
            <a:off x="3727440" y="2204640"/>
            <a:ext cx="1978560" cy="145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19"/>
          <p:cNvSpPr/>
          <p:nvPr/>
        </p:nvSpPr>
        <p:spPr>
          <a:xfrm flipV="1">
            <a:off x="3728160" y="3411360"/>
            <a:ext cx="1978560" cy="27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20"/>
          <p:cNvSpPr/>
          <p:nvPr/>
        </p:nvSpPr>
        <p:spPr>
          <a:xfrm>
            <a:off x="3728160" y="2440080"/>
            <a:ext cx="1978560" cy="90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21"/>
          <p:cNvSpPr/>
          <p:nvPr/>
        </p:nvSpPr>
        <p:spPr>
          <a:xfrm>
            <a:off x="3728160" y="1850400"/>
            <a:ext cx="1978560" cy="90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22"/>
          <p:cNvSpPr/>
          <p:nvPr/>
        </p:nvSpPr>
        <p:spPr>
          <a:xfrm>
            <a:off x="3728160" y="1850400"/>
            <a:ext cx="1978560" cy="149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730" name="Picture 20" descr=""/>
          <p:cNvPicPr/>
          <p:nvPr/>
        </p:nvPicPr>
        <p:blipFill>
          <a:blip r:embed="rId3"/>
          <a:srcRect l="0" t="6884" r="0" b="0"/>
          <a:stretch/>
        </p:blipFill>
        <p:spPr>
          <a:xfrm>
            <a:off x="7202160" y="4059360"/>
            <a:ext cx="2343240" cy="1621800"/>
          </a:xfrm>
          <a:prstGeom prst="rect">
            <a:avLst/>
          </a:prstGeom>
          <a:ln>
            <a:noFill/>
          </a:ln>
        </p:spPr>
      </p:pic>
      <p:sp>
        <p:nvSpPr>
          <p:cNvPr id="731" name="CustomShape 23"/>
          <p:cNvSpPr/>
          <p:nvPr/>
        </p:nvSpPr>
        <p:spPr>
          <a:xfrm>
            <a:off x="8146080" y="2265480"/>
            <a:ext cx="455400" cy="4554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24"/>
          <p:cNvSpPr/>
          <p:nvPr/>
        </p:nvSpPr>
        <p:spPr>
          <a:xfrm>
            <a:off x="8146080" y="2855160"/>
            <a:ext cx="455400" cy="4554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25"/>
          <p:cNvSpPr/>
          <p:nvPr/>
        </p:nvSpPr>
        <p:spPr>
          <a:xfrm>
            <a:off x="9897840" y="2541600"/>
            <a:ext cx="455400" cy="4554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4" name="CustomShape 26"/>
          <p:cNvSpPr/>
          <p:nvPr/>
        </p:nvSpPr>
        <p:spPr>
          <a:xfrm>
            <a:off x="6165720" y="2165400"/>
            <a:ext cx="1978560" cy="32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35" name="CustomShape 27"/>
          <p:cNvSpPr/>
          <p:nvPr/>
        </p:nvSpPr>
        <p:spPr>
          <a:xfrm>
            <a:off x="6165720" y="2165400"/>
            <a:ext cx="1978560" cy="9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28"/>
          <p:cNvSpPr/>
          <p:nvPr/>
        </p:nvSpPr>
        <p:spPr>
          <a:xfrm flipV="1">
            <a:off x="6165720" y="1971000"/>
            <a:ext cx="1978560" cy="25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29"/>
          <p:cNvSpPr/>
          <p:nvPr/>
        </p:nvSpPr>
        <p:spPr>
          <a:xfrm>
            <a:off x="6165720" y="2755080"/>
            <a:ext cx="1978560" cy="326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30"/>
          <p:cNvSpPr/>
          <p:nvPr/>
        </p:nvSpPr>
        <p:spPr>
          <a:xfrm flipV="1">
            <a:off x="6165720" y="2560680"/>
            <a:ext cx="1978560" cy="259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31"/>
          <p:cNvSpPr/>
          <p:nvPr/>
        </p:nvSpPr>
        <p:spPr>
          <a:xfrm flipV="1">
            <a:off x="6165720" y="2603160"/>
            <a:ext cx="1978560" cy="84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32"/>
          <p:cNvSpPr/>
          <p:nvPr/>
        </p:nvSpPr>
        <p:spPr>
          <a:xfrm>
            <a:off x="8603280" y="2494080"/>
            <a:ext cx="129276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33"/>
          <p:cNvSpPr/>
          <p:nvPr/>
        </p:nvSpPr>
        <p:spPr>
          <a:xfrm flipV="1">
            <a:off x="8603280" y="2753640"/>
            <a:ext cx="1292760" cy="31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4"/>
          <p:cNvSpPr/>
          <p:nvPr/>
        </p:nvSpPr>
        <p:spPr>
          <a:xfrm>
            <a:off x="10355040" y="2770200"/>
            <a:ext cx="596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743" name="Formula 35"/>
              <p:cNvSpPr txBox="1"/>
              <p:nvPr/>
            </p:nvSpPr>
            <p:spPr>
              <a:xfrm>
                <a:off x="10953000" y="2554920"/>
                <a:ext cx="477360" cy="429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744" name="CustomShape 36"/>
          <p:cNvSpPr/>
          <p:nvPr/>
        </p:nvSpPr>
        <p:spPr>
          <a:xfrm>
            <a:off x="10953000" y="2554920"/>
            <a:ext cx="477360" cy="42912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45" name="Picture 166" descr=""/>
          <p:cNvPicPr/>
          <p:nvPr/>
        </p:nvPicPr>
        <p:blipFill>
          <a:blip r:embed="rId5"/>
          <a:stretch/>
        </p:blipFill>
        <p:spPr>
          <a:xfrm>
            <a:off x="382680" y="1753200"/>
            <a:ext cx="1864440" cy="1818720"/>
          </a:xfrm>
          <a:prstGeom prst="rect">
            <a:avLst/>
          </a:prstGeom>
          <a:ln>
            <a:noFill/>
          </a:ln>
        </p:spPr>
      </p:pic>
      <p:pic>
        <p:nvPicPr>
          <p:cNvPr id="746" name="Picture 4" descr=""/>
          <p:cNvPicPr/>
          <p:nvPr/>
        </p:nvPicPr>
        <p:blipFill>
          <a:blip r:embed="rId6"/>
          <a:stretch/>
        </p:blipFill>
        <p:spPr>
          <a:xfrm>
            <a:off x="345960" y="1683360"/>
            <a:ext cx="1911240" cy="1895760"/>
          </a:xfrm>
          <a:prstGeom prst="rect">
            <a:avLst/>
          </a:prstGeom>
          <a:ln>
            <a:noFill/>
          </a:ln>
        </p:spPr>
      </p:pic>
      <p:pic>
        <p:nvPicPr>
          <p:cNvPr id="747" name="Object 2" descr=""/>
          <p:cNvPicPr/>
          <p:nvPr/>
        </p:nvPicPr>
        <p:blipFill>
          <a:blip r:embed="rId7"/>
          <a:stretch/>
        </p:blipFill>
        <p:spPr>
          <a:xfrm>
            <a:off x="2608200" y="4059360"/>
            <a:ext cx="2061720" cy="161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1" dur="indefinite" restart="never" nodeType="tmRoot">
          <p:childTnLst>
            <p:seq>
              <p:cTn id="1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Line 1"/>
          <p:cNvSpPr/>
          <p:nvPr/>
        </p:nvSpPr>
        <p:spPr>
          <a:xfrm>
            <a:off x="2360160" y="3475080"/>
            <a:ext cx="7441920" cy="36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9" name="CustomShape 2"/>
          <p:cNvSpPr/>
          <p:nvPr/>
        </p:nvSpPr>
        <p:spPr>
          <a:xfrm>
            <a:off x="286560" y="1135440"/>
            <a:ext cx="11616120" cy="19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ffff"/>
                </a:solidFill>
                <a:latin typeface="Calibri Light"/>
                <a:ea typeface="DejaVu Sans"/>
              </a:rPr>
              <a:t>Back to </a:t>
            </a:r>
            <a:r>
              <a:rPr b="0" lang="en-IN" sz="6000" spc="-1" strike="noStrike">
                <a:solidFill>
                  <a:srgbClr val="808080"/>
                </a:solidFill>
                <a:latin typeface="Calibri Light"/>
                <a:ea typeface="DejaVu Sans"/>
              </a:rPr>
              <a:t>Basics of Neural Network Programming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750" name="CustomShape 3"/>
          <p:cNvSpPr/>
          <p:nvPr/>
        </p:nvSpPr>
        <p:spPr>
          <a:xfrm>
            <a:off x="3683520" y="3906720"/>
            <a:ext cx="4241160" cy="10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Vectorization</a:t>
            </a:r>
            <a:endParaRPr b="0" lang="en-IN" sz="6000" spc="-1" strike="noStrike">
              <a:latin typeface="Arial"/>
            </a:endParaRPr>
          </a:p>
        </p:txBody>
      </p:sp>
    </p:spTree>
  </p:cSld>
  <p:timing>
    <p:tnLst>
      <p:par>
        <p:cTn id="193" dur="indefinite" restart="never" nodeType="tmRoot">
          <p:childTnLst>
            <p:seq>
              <p:cTn id="1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What is vectorization?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752" name="Ink 2" descr=""/>
          <p:cNvPicPr/>
          <p:nvPr/>
        </p:nvPicPr>
        <p:blipFill>
          <a:blip r:embed="rId1"/>
          <a:stretch/>
        </p:blipFill>
        <p:spPr>
          <a:xfrm>
            <a:off x="985680" y="922680"/>
            <a:ext cx="9580680" cy="5180400"/>
          </a:xfrm>
          <a:prstGeom prst="rect">
            <a:avLst/>
          </a:prstGeom>
          <a:ln>
            <a:noFill/>
          </a:ln>
        </p:spPr>
      </p:pic>
      <p:pic>
        <p:nvPicPr>
          <p:cNvPr id="753" name="Ink 3" descr=""/>
          <p:cNvPicPr/>
          <p:nvPr/>
        </p:nvPicPr>
        <p:blipFill>
          <a:blip r:embed="rId2"/>
          <a:stretch/>
        </p:blipFill>
        <p:spPr>
          <a:xfrm>
            <a:off x="6273720" y="3753000"/>
            <a:ext cx="5580360" cy="218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5" dur="indefinite" restart="never" nodeType="tmRoot">
          <p:childTnLst>
            <p:seq>
              <p:cTn id="1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Neural network programming guideline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55" name="CustomShape 2"/>
          <p:cNvSpPr/>
          <p:nvPr/>
        </p:nvSpPr>
        <p:spPr>
          <a:xfrm>
            <a:off x="852120" y="1734480"/>
            <a:ext cx="845208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Whenever possible, avoid explicit for-loops.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756" name="Ink 2" descr=""/>
          <p:cNvPicPr/>
          <p:nvPr/>
        </p:nvPicPr>
        <p:blipFill>
          <a:blip r:embed="rId1"/>
          <a:stretch/>
        </p:blipFill>
        <p:spPr>
          <a:xfrm>
            <a:off x="1809720" y="2413080"/>
            <a:ext cx="8583840" cy="376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905040" y="866880"/>
            <a:ext cx="1009620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ffff"/>
                </a:solidFill>
                <a:latin typeface="DejaVu Serif"/>
                <a:ea typeface="DejaVu Sans"/>
              </a:rPr>
              <a:t>Machine Learning</a:t>
            </a:r>
            <a:endParaRPr b="0" lang="en-IN" sz="7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7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c00000"/>
                </a:solidFill>
                <a:latin typeface="DejaVu Serif"/>
                <a:ea typeface="DejaVu Sans"/>
              </a:rPr>
              <a:t>Versus</a:t>
            </a:r>
            <a:endParaRPr b="0" lang="en-IN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c00000"/>
                </a:solidFill>
                <a:latin typeface="DejaVu Serif"/>
                <a:ea typeface="DejaVu Sans"/>
              </a:rPr>
              <a:t> </a:t>
            </a:r>
            <a:endParaRPr b="0" lang="en-IN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7f7f7f"/>
                </a:solidFill>
                <a:latin typeface="DejaVu Serif"/>
                <a:ea typeface="DejaVu Sans"/>
              </a:rPr>
              <a:t>Data Science</a:t>
            </a:r>
            <a:endParaRPr b="0" lang="en-IN" sz="72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Vectors and matrix valued functions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58" name="CustomShape 2"/>
          <p:cNvSpPr/>
          <p:nvPr/>
        </p:nvSpPr>
        <p:spPr>
          <a:xfrm>
            <a:off x="749880" y="1508400"/>
            <a:ext cx="1144044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Say you need to apply the exponential operation on every element of a matrix/vector.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59" name="Formula 3"/>
              <p:cNvSpPr txBox="1"/>
              <p:nvPr/>
            </p:nvSpPr>
            <p:spPr>
              <a:xfrm>
                <a:off x="749880" y="2569320"/>
                <a:ext cx="1991160" cy="1395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𝑣</m:t>
                    </m:r>
                    <m:r>
                      <m:t xml:space="preserve">=</m:t>
                    </m:r>
                    <m:d>
                      <m:dPr>
                        <m:begChr m:val="["/>
                        <m:endChr m:val="]"/>
                      </m:dPr>
                      <m:e>
                        <m:m>
                          <m:mr>
                            <m:e>
                              <m:sSub>
                                <m:e>
                                  <m:r>
                                    <m:t xml:space="preserve">𝑣</m:t>
                                  </m:r>
                                </m:e>
                                <m:sub>
                                  <m:r>
                                    <m:t xml:space="preserve"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t xml:space="preserve">⋮</m:t>
                              </m:r>
                            </m:e>
                          </m:mr>
                          <m:mr>
                            <m:e>
                              <m:sSub>
                                <m:e>
                                  <m:r>
                                    <m:t xml:space="preserve">𝑣</m:t>
                                  </m:r>
                                </m:e>
                                <m:sub>
                                  <m:r>
                                    <m:t xml:space="preserve"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760" name="CustomShape 4"/>
          <p:cNvSpPr/>
          <p:nvPr/>
        </p:nvSpPr>
        <p:spPr>
          <a:xfrm>
            <a:off x="749880" y="2569320"/>
            <a:ext cx="1991160" cy="13950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1" name="CustomShape 5"/>
          <p:cNvSpPr/>
          <p:nvPr/>
        </p:nvSpPr>
        <p:spPr>
          <a:xfrm>
            <a:off x="1608480" y="5607720"/>
            <a:ext cx="423360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70c0"/>
                </a:solidFill>
                <a:latin typeface="Courier New"/>
                <a:ea typeface="Courier New"/>
              </a:rPr>
              <a:t>u[i]=math.exp(v[i])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62" name="CustomShape 6"/>
          <p:cNvSpPr/>
          <p:nvPr/>
        </p:nvSpPr>
        <p:spPr>
          <a:xfrm>
            <a:off x="749880" y="4561200"/>
            <a:ext cx="464544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70c0"/>
                </a:solidFill>
                <a:latin typeface="Courier New"/>
                <a:ea typeface="Courier New"/>
              </a:rPr>
              <a:t>u = np.zeros((n,1))</a:t>
            </a:r>
            <a:r>
              <a:rPr b="0" lang="en-IN" sz="2800" spc="-1" strike="noStrike">
                <a:solidFill>
                  <a:srgbClr val="0070c0"/>
                </a:solidFill>
                <a:latin typeface="Century Schoolbook"/>
                <a:ea typeface="Century Schoolbook"/>
              </a:rPr>
              <a:t>	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63" name="CustomShape 7"/>
          <p:cNvSpPr/>
          <p:nvPr/>
        </p:nvSpPr>
        <p:spPr>
          <a:xfrm>
            <a:off x="764280" y="5084280"/>
            <a:ext cx="402012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70c0"/>
                </a:solidFill>
                <a:latin typeface="Courier New"/>
                <a:ea typeface="Courier New"/>
              </a:rPr>
              <a:t>for i in range(n):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764" name="Ink 2" descr=""/>
          <p:cNvPicPr/>
          <p:nvPr/>
        </p:nvPicPr>
        <p:blipFill>
          <a:blip r:embed="rId2"/>
          <a:stretch/>
        </p:blipFill>
        <p:spPr>
          <a:xfrm>
            <a:off x="431640" y="2425680"/>
            <a:ext cx="9752400" cy="380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9" dur="indefinite" restart="never" nodeType="tmRoot">
          <p:childTnLst>
            <p:seq>
              <p:cTn id="2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Ink 19" descr=""/>
          <p:cNvPicPr/>
          <p:nvPr/>
        </p:nvPicPr>
        <p:blipFill>
          <a:blip r:embed="rId1"/>
          <a:stretch/>
        </p:blipFill>
        <p:spPr>
          <a:xfrm>
            <a:off x="1339920" y="1115280"/>
            <a:ext cx="10037880" cy="5211720"/>
          </a:xfrm>
          <a:prstGeom prst="rect">
            <a:avLst/>
          </a:prstGeom>
          <a:ln>
            <a:noFill/>
          </a:ln>
        </p:spPr>
      </p:pic>
      <p:sp>
        <p:nvSpPr>
          <p:cNvPr id="766" name="CustomShape 1"/>
          <p:cNvSpPr/>
          <p:nvPr/>
        </p:nvSpPr>
        <p:spPr>
          <a:xfrm>
            <a:off x="290160" y="0"/>
            <a:ext cx="11899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What happens if you initialize weights to zero? 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67" name="Formula 2"/>
              <p:cNvSpPr txBox="1"/>
              <p:nvPr/>
            </p:nvSpPr>
            <p:spPr>
              <a:xfrm>
                <a:off x="2788920" y="1485000"/>
                <a:ext cx="730440" cy="553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768" name="CustomShape 3"/>
          <p:cNvSpPr/>
          <p:nvPr/>
        </p:nvSpPr>
        <p:spPr>
          <a:xfrm>
            <a:off x="2788920" y="1485000"/>
            <a:ext cx="730440" cy="5533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9" name="CustomShape 4"/>
          <p:cNvSpPr/>
          <p:nvPr/>
        </p:nvSpPr>
        <p:spPr>
          <a:xfrm>
            <a:off x="2880720" y="1474920"/>
            <a:ext cx="546840" cy="5472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0" name="CustomShape 5"/>
          <p:cNvSpPr/>
          <p:nvPr/>
        </p:nvSpPr>
        <p:spPr>
          <a:xfrm>
            <a:off x="2880720" y="2661840"/>
            <a:ext cx="546840" cy="5472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771" name="Formula 6"/>
              <p:cNvSpPr txBox="1"/>
              <p:nvPr/>
            </p:nvSpPr>
            <p:spPr>
              <a:xfrm>
                <a:off x="1230840" y="1500840"/>
                <a:ext cx="61884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772" name="CustomShape 7"/>
          <p:cNvSpPr/>
          <p:nvPr/>
        </p:nvSpPr>
        <p:spPr>
          <a:xfrm>
            <a:off x="1230840" y="1500840"/>
            <a:ext cx="618840" cy="5212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73" name="Formula 8"/>
              <p:cNvSpPr txBox="1"/>
              <p:nvPr/>
            </p:nvSpPr>
            <p:spPr>
              <a:xfrm>
                <a:off x="2788920" y="2675520"/>
                <a:ext cx="730440" cy="569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774" name="CustomShape 9"/>
          <p:cNvSpPr/>
          <p:nvPr/>
        </p:nvSpPr>
        <p:spPr>
          <a:xfrm>
            <a:off x="2788920" y="2675520"/>
            <a:ext cx="730440" cy="5698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75" name="Formula 10"/>
              <p:cNvSpPr txBox="1"/>
              <p:nvPr/>
            </p:nvSpPr>
            <p:spPr>
              <a:xfrm>
                <a:off x="1230840" y="2698920"/>
                <a:ext cx="61884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776" name="CustomShape 11"/>
          <p:cNvSpPr/>
          <p:nvPr/>
        </p:nvSpPr>
        <p:spPr>
          <a:xfrm>
            <a:off x="1230840" y="2698920"/>
            <a:ext cx="618840" cy="5212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7" name="CustomShape 12"/>
          <p:cNvSpPr/>
          <p:nvPr/>
        </p:nvSpPr>
        <p:spPr>
          <a:xfrm>
            <a:off x="4537080" y="2068560"/>
            <a:ext cx="546840" cy="546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8" name="CustomShape 13"/>
          <p:cNvSpPr/>
          <p:nvPr/>
        </p:nvSpPr>
        <p:spPr>
          <a:xfrm flipV="1">
            <a:off x="1851480" y="1722600"/>
            <a:ext cx="102744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79" name="CustomShape 14"/>
          <p:cNvSpPr/>
          <p:nvPr/>
        </p:nvSpPr>
        <p:spPr>
          <a:xfrm flipV="1">
            <a:off x="1851480" y="2887200"/>
            <a:ext cx="1027440" cy="2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80" name="CustomShape 15"/>
          <p:cNvSpPr/>
          <p:nvPr/>
        </p:nvSpPr>
        <p:spPr>
          <a:xfrm flipV="1">
            <a:off x="3429360" y="2342520"/>
            <a:ext cx="1105920" cy="59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81" name="CustomShape 16"/>
          <p:cNvSpPr/>
          <p:nvPr/>
        </p:nvSpPr>
        <p:spPr>
          <a:xfrm>
            <a:off x="1851480" y="1762560"/>
            <a:ext cx="1107720" cy="97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17"/>
          <p:cNvSpPr/>
          <p:nvPr/>
        </p:nvSpPr>
        <p:spPr>
          <a:xfrm flipV="1">
            <a:off x="1851480" y="1743120"/>
            <a:ext cx="1107720" cy="101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18"/>
          <p:cNvSpPr/>
          <p:nvPr/>
        </p:nvSpPr>
        <p:spPr>
          <a:xfrm>
            <a:off x="3429360" y="1749600"/>
            <a:ext cx="1105920" cy="59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19"/>
          <p:cNvSpPr/>
          <p:nvPr/>
        </p:nvSpPr>
        <p:spPr>
          <a:xfrm>
            <a:off x="5090760" y="2342880"/>
            <a:ext cx="95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785" name="Formula 20"/>
              <p:cNvSpPr txBox="1"/>
              <p:nvPr/>
            </p:nvSpPr>
            <p:spPr>
              <a:xfrm>
                <a:off x="6145920" y="2127600"/>
                <a:ext cx="286560" cy="429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786" name="CustomShape 21"/>
          <p:cNvSpPr/>
          <p:nvPr/>
        </p:nvSpPr>
        <p:spPr>
          <a:xfrm>
            <a:off x="6145920" y="2127600"/>
            <a:ext cx="286560" cy="42912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87" name="Formula 22"/>
              <p:cNvSpPr txBox="1"/>
              <p:nvPr/>
            </p:nvSpPr>
            <p:spPr>
              <a:xfrm>
                <a:off x="4444920" y="2077200"/>
                <a:ext cx="730440" cy="569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788" name="CustomShape 23"/>
          <p:cNvSpPr/>
          <p:nvPr/>
        </p:nvSpPr>
        <p:spPr>
          <a:xfrm>
            <a:off x="4444920" y="2077200"/>
            <a:ext cx="730440" cy="56988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01" dur="indefinite" restart="never" nodeType="tmRoot">
          <p:childTnLst>
            <p:seq>
              <p:cTn id="2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CustomShape 1"/>
          <p:cNvSpPr/>
          <p:nvPr/>
        </p:nvSpPr>
        <p:spPr>
          <a:xfrm>
            <a:off x="2685960" y="891360"/>
            <a:ext cx="7276320" cy="19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808080"/>
                </a:solidFill>
                <a:latin typeface="Calibri Light"/>
                <a:ea typeface="DejaVu Sans"/>
              </a:rPr>
              <a:t>One hidden layer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808080"/>
                </a:solidFill>
                <a:latin typeface="Calibri Light"/>
                <a:ea typeface="DejaVu Sans"/>
              </a:rPr>
              <a:t>Neural Network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790" name="CustomShape 2"/>
          <p:cNvSpPr/>
          <p:nvPr/>
        </p:nvSpPr>
        <p:spPr>
          <a:xfrm>
            <a:off x="2734200" y="3407760"/>
            <a:ext cx="6726600" cy="19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Random Initialization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6000" spc="-1" strike="noStrike">
              <a:latin typeface="Arial"/>
            </a:endParaRPr>
          </a:p>
        </p:txBody>
      </p:sp>
    </p:spTree>
  </p:cSld>
  <p:timing>
    <p:tnLst>
      <p:par>
        <p:cTn id="203" dur="indefinite" restart="never" nodeType="tmRoot">
          <p:childTnLst>
            <p:seq>
              <p:cTn id="2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Ink 1" descr=""/>
          <p:cNvPicPr/>
          <p:nvPr/>
        </p:nvPicPr>
        <p:blipFill>
          <a:blip r:embed="rId1"/>
          <a:stretch/>
        </p:blipFill>
        <p:spPr>
          <a:xfrm>
            <a:off x="1351800" y="1324800"/>
            <a:ext cx="10400040" cy="4818240"/>
          </a:xfrm>
          <a:prstGeom prst="rect">
            <a:avLst/>
          </a:prstGeom>
          <a:ln>
            <a:noFill/>
          </a:ln>
        </p:spPr>
      </p:pic>
      <p:sp>
        <p:nvSpPr>
          <p:cNvPr id="792" name="CustomShape 1"/>
          <p:cNvSpPr/>
          <p:nvPr/>
        </p:nvSpPr>
        <p:spPr>
          <a:xfrm>
            <a:off x="339840" y="0"/>
            <a:ext cx="11899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Random initialization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93" name="Formula 2"/>
              <p:cNvSpPr txBox="1"/>
              <p:nvPr/>
            </p:nvSpPr>
            <p:spPr>
              <a:xfrm>
                <a:off x="2788920" y="1485000"/>
                <a:ext cx="730440" cy="553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794" name="CustomShape 3"/>
          <p:cNvSpPr/>
          <p:nvPr/>
        </p:nvSpPr>
        <p:spPr>
          <a:xfrm>
            <a:off x="2788920" y="1485000"/>
            <a:ext cx="730440" cy="5533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95" name="CustomShape 4"/>
          <p:cNvSpPr/>
          <p:nvPr/>
        </p:nvSpPr>
        <p:spPr>
          <a:xfrm>
            <a:off x="2880720" y="1474920"/>
            <a:ext cx="546840" cy="5472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96" name="CustomShape 5"/>
          <p:cNvSpPr/>
          <p:nvPr/>
        </p:nvSpPr>
        <p:spPr>
          <a:xfrm>
            <a:off x="2880720" y="2661840"/>
            <a:ext cx="546840" cy="5472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797" name="Formula 6"/>
              <p:cNvSpPr txBox="1"/>
              <p:nvPr/>
            </p:nvSpPr>
            <p:spPr>
              <a:xfrm>
                <a:off x="1230840" y="1500840"/>
                <a:ext cx="61884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798" name="CustomShape 7"/>
          <p:cNvSpPr/>
          <p:nvPr/>
        </p:nvSpPr>
        <p:spPr>
          <a:xfrm>
            <a:off x="1230840" y="1500840"/>
            <a:ext cx="618840" cy="5212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99" name="Formula 8"/>
              <p:cNvSpPr txBox="1"/>
              <p:nvPr/>
            </p:nvSpPr>
            <p:spPr>
              <a:xfrm>
                <a:off x="2788920" y="2675520"/>
                <a:ext cx="730440" cy="569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800" name="CustomShape 9"/>
          <p:cNvSpPr/>
          <p:nvPr/>
        </p:nvSpPr>
        <p:spPr>
          <a:xfrm>
            <a:off x="2788920" y="2675520"/>
            <a:ext cx="730440" cy="5698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01" name="Formula 10"/>
              <p:cNvSpPr txBox="1"/>
              <p:nvPr/>
            </p:nvSpPr>
            <p:spPr>
              <a:xfrm>
                <a:off x="1230840" y="2698920"/>
                <a:ext cx="618840" cy="52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802" name="CustomShape 11"/>
          <p:cNvSpPr/>
          <p:nvPr/>
        </p:nvSpPr>
        <p:spPr>
          <a:xfrm>
            <a:off x="1230840" y="2698920"/>
            <a:ext cx="618840" cy="5212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3" name="CustomShape 12"/>
          <p:cNvSpPr/>
          <p:nvPr/>
        </p:nvSpPr>
        <p:spPr>
          <a:xfrm>
            <a:off x="4537080" y="2068560"/>
            <a:ext cx="546840" cy="546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4" name="CustomShape 13"/>
          <p:cNvSpPr/>
          <p:nvPr/>
        </p:nvSpPr>
        <p:spPr>
          <a:xfrm flipV="1">
            <a:off x="1851480" y="1722600"/>
            <a:ext cx="1027440" cy="1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05" name="CustomShape 14"/>
          <p:cNvSpPr/>
          <p:nvPr/>
        </p:nvSpPr>
        <p:spPr>
          <a:xfrm flipV="1">
            <a:off x="1851480" y="2887200"/>
            <a:ext cx="1027440" cy="2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06" name="CustomShape 15"/>
          <p:cNvSpPr/>
          <p:nvPr/>
        </p:nvSpPr>
        <p:spPr>
          <a:xfrm flipV="1">
            <a:off x="3429360" y="2317680"/>
            <a:ext cx="1105920" cy="59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07" name="CustomShape 16"/>
          <p:cNvSpPr/>
          <p:nvPr/>
        </p:nvSpPr>
        <p:spPr>
          <a:xfrm>
            <a:off x="1851480" y="1762560"/>
            <a:ext cx="1107720" cy="97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17"/>
          <p:cNvSpPr/>
          <p:nvPr/>
        </p:nvSpPr>
        <p:spPr>
          <a:xfrm flipV="1">
            <a:off x="1772280" y="1833120"/>
            <a:ext cx="1107720" cy="101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18"/>
          <p:cNvSpPr/>
          <p:nvPr/>
        </p:nvSpPr>
        <p:spPr>
          <a:xfrm>
            <a:off x="3429360" y="1749600"/>
            <a:ext cx="1105920" cy="59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19"/>
          <p:cNvSpPr/>
          <p:nvPr/>
        </p:nvSpPr>
        <p:spPr>
          <a:xfrm>
            <a:off x="5090760" y="2342880"/>
            <a:ext cx="95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811" name="Formula 20"/>
              <p:cNvSpPr txBox="1"/>
              <p:nvPr/>
            </p:nvSpPr>
            <p:spPr>
              <a:xfrm>
                <a:off x="6145920" y="2127600"/>
                <a:ext cx="286560" cy="429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812" name="CustomShape 21"/>
          <p:cNvSpPr/>
          <p:nvPr/>
        </p:nvSpPr>
        <p:spPr>
          <a:xfrm>
            <a:off x="6145920" y="2127600"/>
            <a:ext cx="286560" cy="42912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13" name="Formula 22"/>
              <p:cNvSpPr txBox="1"/>
              <p:nvPr/>
            </p:nvSpPr>
            <p:spPr>
              <a:xfrm>
                <a:off x="4444920" y="2077200"/>
                <a:ext cx="730440" cy="569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814" name="CustomShape 23"/>
          <p:cNvSpPr/>
          <p:nvPr/>
        </p:nvSpPr>
        <p:spPr>
          <a:xfrm>
            <a:off x="4444920" y="2077200"/>
            <a:ext cx="730440" cy="56988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205" dur="indefinite" restart="never" nodeType="tmRoot">
          <p:childTnLst>
            <p:seq>
              <p:cTn id="2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2459160" y="3652200"/>
            <a:ext cx="7366680" cy="19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How do I get my matrix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dimensions right ?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816" name="CustomShape 2"/>
          <p:cNvSpPr/>
          <p:nvPr/>
        </p:nvSpPr>
        <p:spPr>
          <a:xfrm>
            <a:off x="1904400" y="725040"/>
            <a:ext cx="886104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  <a:ea typeface="DejaVu Sans"/>
              </a:rPr>
              <a:t>Answering the</a:t>
            </a:r>
            <a:r>
              <a:rPr b="0" lang="en-IN" sz="4800" spc="-1" strike="noStrike">
                <a:solidFill>
                  <a:srgbClr val="808080"/>
                </a:solidFill>
                <a:latin typeface="Calibri"/>
                <a:ea typeface="DejaVu Sans"/>
              </a:rPr>
              <a:t> First Big Question.</a:t>
            </a:r>
            <a:endParaRPr b="0" lang="en-IN" sz="4800" spc="-1" strike="noStrike">
              <a:latin typeface="Arial"/>
            </a:endParaRPr>
          </a:p>
        </p:txBody>
      </p:sp>
    </p:spTree>
  </p:cSld>
  <p:timing>
    <p:tnLst>
      <p:par>
        <p:cTn id="207" dur="indefinite" restart="never" nodeType="tmRoot">
          <p:childTnLst>
            <p:seq>
              <p:cTn id="2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0" y="-230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Parameters  and 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18" name="CustomShape 2"/>
          <p:cNvSpPr/>
          <p:nvPr/>
        </p:nvSpPr>
        <p:spPr>
          <a:xfrm>
            <a:off x="0" y="-230040"/>
            <a:ext cx="10513800" cy="13237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19" name="CustomShape 3"/>
          <p:cNvSpPr/>
          <p:nvPr/>
        </p:nvSpPr>
        <p:spPr>
          <a:xfrm>
            <a:off x="6571800" y="161712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0" name="CustomShape 4"/>
          <p:cNvSpPr/>
          <p:nvPr/>
        </p:nvSpPr>
        <p:spPr>
          <a:xfrm>
            <a:off x="6556320" y="209412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1" name="CustomShape 5"/>
          <p:cNvSpPr/>
          <p:nvPr/>
        </p:nvSpPr>
        <p:spPr>
          <a:xfrm>
            <a:off x="4798440" y="136836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2" name="CustomShape 6"/>
          <p:cNvSpPr/>
          <p:nvPr/>
        </p:nvSpPr>
        <p:spPr>
          <a:xfrm>
            <a:off x="4798440" y="186480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3" name="CustomShape 7"/>
          <p:cNvSpPr/>
          <p:nvPr/>
        </p:nvSpPr>
        <p:spPr>
          <a:xfrm>
            <a:off x="4798440" y="236088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8"/>
          <p:cNvSpPr/>
          <p:nvPr/>
        </p:nvSpPr>
        <p:spPr>
          <a:xfrm>
            <a:off x="4798440" y="87228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9"/>
          <p:cNvSpPr/>
          <p:nvPr/>
        </p:nvSpPr>
        <p:spPr>
          <a:xfrm>
            <a:off x="6842520" y="1731600"/>
            <a:ext cx="590760" cy="23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10"/>
          <p:cNvSpPr/>
          <p:nvPr/>
        </p:nvSpPr>
        <p:spPr>
          <a:xfrm>
            <a:off x="7435080" y="185724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11"/>
          <p:cNvSpPr/>
          <p:nvPr/>
        </p:nvSpPr>
        <p:spPr>
          <a:xfrm flipV="1">
            <a:off x="6826680" y="1497960"/>
            <a:ext cx="606240" cy="23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12"/>
          <p:cNvSpPr/>
          <p:nvPr/>
        </p:nvSpPr>
        <p:spPr>
          <a:xfrm>
            <a:off x="7705800" y="1972080"/>
            <a:ext cx="42228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829" name="Formula 13"/>
              <p:cNvSpPr txBox="1"/>
              <p:nvPr/>
            </p:nvSpPr>
            <p:spPr>
              <a:xfrm>
                <a:off x="8129880" y="1775520"/>
                <a:ext cx="366480" cy="306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830" name="CustomShape 14"/>
          <p:cNvSpPr/>
          <p:nvPr/>
        </p:nvSpPr>
        <p:spPr>
          <a:xfrm>
            <a:off x="8129880" y="1775520"/>
            <a:ext cx="366480" cy="306000"/>
          </a:xfrm>
          <a:prstGeom prst="rect">
            <a:avLst/>
          </a:prstGeom>
          <a:blipFill rotWithShape="0">
            <a:blip r:embed="rId2"/>
            <a:stretch>
              <a:fillRect l="0" t="-21229" r="-66391" b="-2314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1" name="CustomShape 15"/>
          <p:cNvSpPr/>
          <p:nvPr/>
        </p:nvSpPr>
        <p:spPr>
          <a:xfrm flipV="1">
            <a:off x="4190400" y="-6120"/>
            <a:ext cx="606240" cy="49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16"/>
          <p:cNvSpPr/>
          <p:nvPr/>
        </p:nvSpPr>
        <p:spPr>
          <a:xfrm>
            <a:off x="4190400" y="1483200"/>
            <a:ext cx="60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3" name="CustomShape 17"/>
          <p:cNvSpPr/>
          <p:nvPr/>
        </p:nvSpPr>
        <p:spPr>
          <a:xfrm>
            <a:off x="4190400" y="1483200"/>
            <a:ext cx="606240" cy="49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4" name="CustomShape 18"/>
          <p:cNvSpPr/>
          <p:nvPr/>
        </p:nvSpPr>
        <p:spPr>
          <a:xfrm>
            <a:off x="4190400" y="1483200"/>
            <a:ext cx="606240" cy="9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5" name="CustomShape 19"/>
          <p:cNvSpPr/>
          <p:nvPr/>
        </p:nvSpPr>
        <p:spPr>
          <a:xfrm flipV="1">
            <a:off x="4190400" y="-998280"/>
            <a:ext cx="606240" cy="9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20"/>
          <p:cNvSpPr/>
          <p:nvPr/>
        </p:nvSpPr>
        <p:spPr>
          <a:xfrm flipV="1">
            <a:off x="4190400" y="489960"/>
            <a:ext cx="606240" cy="49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21"/>
          <p:cNvSpPr/>
          <p:nvPr/>
        </p:nvSpPr>
        <p:spPr>
          <a:xfrm>
            <a:off x="4190400" y="1979280"/>
            <a:ext cx="60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22"/>
          <p:cNvSpPr/>
          <p:nvPr/>
        </p:nvSpPr>
        <p:spPr>
          <a:xfrm>
            <a:off x="4190400" y="1979280"/>
            <a:ext cx="606240" cy="49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23"/>
          <p:cNvSpPr/>
          <p:nvPr/>
        </p:nvSpPr>
        <p:spPr>
          <a:xfrm flipV="1">
            <a:off x="4190400" y="2470320"/>
            <a:ext cx="60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24"/>
          <p:cNvSpPr/>
          <p:nvPr/>
        </p:nvSpPr>
        <p:spPr>
          <a:xfrm flipV="1">
            <a:off x="4190400" y="986040"/>
            <a:ext cx="606240" cy="49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25"/>
          <p:cNvSpPr/>
          <p:nvPr/>
        </p:nvSpPr>
        <p:spPr>
          <a:xfrm flipV="1">
            <a:off x="4190400" y="-502200"/>
            <a:ext cx="606240" cy="9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26"/>
          <p:cNvSpPr/>
          <p:nvPr/>
        </p:nvSpPr>
        <p:spPr>
          <a:xfrm flipV="1">
            <a:off x="4190400" y="-1991160"/>
            <a:ext cx="606240" cy="148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27"/>
          <p:cNvSpPr/>
          <p:nvPr/>
        </p:nvSpPr>
        <p:spPr>
          <a:xfrm>
            <a:off x="4798440" y="285696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28"/>
          <p:cNvSpPr/>
          <p:nvPr/>
        </p:nvSpPr>
        <p:spPr>
          <a:xfrm>
            <a:off x="4190400" y="2475360"/>
            <a:ext cx="606240" cy="49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29"/>
          <p:cNvSpPr/>
          <p:nvPr/>
        </p:nvSpPr>
        <p:spPr>
          <a:xfrm>
            <a:off x="4190400" y="1979280"/>
            <a:ext cx="606240" cy="9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30"/>
          <p:cNvSpPr/>
          <p:nvPr/>
        </p:nvSpPr>
        <p:spPr>
          <a:xfrm>
            <a:off x="4190400" y="1483200"/>
            <a:ext cx="606240" cy="148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31"/>
          <p:cNvSpPr/>
          <p:nvPr/>
        </p:nvSpPr>
        <p:spPr>
          <a:xfrm>
            <a:off x="5677200" y="161712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32"/>
          <p:cNvSpPr/>
          <p:nvPr/>
        </p:nvSpPr>
        <p:spPr>
          <a:xfrm>
            <a:off x="5677200" y="209484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33"/>
          <p:cNvSpPr/>
          <p:nvPr/>
        </p:nvSpPr>
        <p:spPr>
          <a:xfrm>
            <a:off x="5677200" y="113904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34"/>
          <p:cNvSpPr/>
          <p:nvPr/>
        </p:nvSpPr>
        <p:spPr>
          <a:xfrm>
            <a:off x="5677200" y="257256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35"/>
          <p:cNvSpPr/>
          <p:nvPr/>
        </p:nvSpPr>
        <p:spPr>
          <a:xfrm>
            <a:off x="5069160" y="987120"/>
            <a:ext cx="606240" cy="264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36"/>
          <p:cNvSpPr/>
          <p:nvPr/>
        </p:nvSpPr>
        <p:spPr>
          <a:xfrm>
            <a:off x="5069160" y="1483200"/>
            <a:ext cx="606240" cy="246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37"/>
          <p:cNvSpPr/>
          <p:nvPr/>
        </p:nvSpPr>
        <p:spPr>
          <a:xfrm>
            <a:off x="5069160" y="2475360"/>
            <a:ext cx="606240" cy="20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38"/>
          <p:cNvSpPr/>
          <p:nvPr/>
        </p:nvSpPr>
        <p:spPr>
          <a:xfrm>
            <a:off x="5069160" y="1979280"/>
            <a:ext cx="606240" cy="22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39"/>
          <p:cNvSpPr/>
          <p:nvPr/>
        </p:nvSpPr>
        <p:spPr>
          <a:xfrm flipV="1">
            <a:off x="5069160" y="1676160"/>
            <a:ext cx="606240" cy="2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40"/>
          <p:cNvSpPr/>
          <p:nvPr/>
        </p:nvSpPr>
        <p:spPr>
          <a:xfrm flipV="1">
            <a:off x="5069160" y="2117520"/>
            <a:ext cx="606240" cy="28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41"/>
          <p:cNvSpPr/>
          <p:nvPr/>
        </p:nvSpPr>
        <p:spPr>
          <a:xfrm flipV="1">
            <a:off x="5069160" y="794160"/>
            <a:ext cx="606240" cy="22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42"/>
          <p:cNvSpPr/>
          <p:nvPr/>
        </p:nvSpPr>
        <p:spPr>
          <a:xfrm flipV="1">
            <a:off x="5069160" y="684000"/>
            <a:ext cx="606240" cy="76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43"/>
          <p:cNvSpPr/>
          <p:nvPr/>
        </p:nvSpPr>
        <p:spPr>
          <a:xfrm>
            <a:off x="5069160" y="1979280"/>
            <a:ext cx="606240" cy="70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44"/>
          <p:cNvSpPr/>
          <p:nvPr/>
        </p:nvSpPr>
        <p:spPr>
          <a:xfrm>
            <a:off x="5069160" y="1483200"/>
            <a:ext cx="606240" cy="12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45"/>
          <p:cNvSpPr/>
          <p:nvPr/>
        </p:nvSpPr>
        <p:spPr>
          <a:xfrm>
            <a:off x="5069160" y="987120"/>
            <a:ext cx="606240" cy="169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46"/>
          <p:cNvSpPr/>
          <p:nvPr/>
        </p:nvSpPr>
        <p:spPr>
          <a:xfrm>
            <a:off x="5069160" y="987120"/>
            <a:ext cx="606240" cy="122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47"/>
          <p:cNvSpPr/>
          <p:nvPr/>
        </p:nvSpPr>
        <p:spPr>
          <a:xfrm flipV="1">
            <a:off x="5069160" y="-749160"/>
            <a:ext cx="606240" cy="123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48"/>
          <p:cNvSpPr/>
          <p:nvPr/>
        </p:nvSpPr>
        <p:spPr>
          <a:xfrm flipV="1">
            <a:off x="5069160" y="-2183040"/>
            <a:ext cx="606240" cy="171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49"/>
          <p:cNvSpPr/>
          <p:nvPr/>
        </p:nvSpPr>
        <p:spPr>
          <a:xfrm flipV="1">
            <a:off x="5069160" y="-749160"/>
            <a:ext cx="606240" cy="123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50"/>
          <p:cNvSpPr/>
          <p:nvPr/>
        </p:nvSpPr>
        <p:spPr>
          <a:xfrm flipV="1">
            <a:off x="5069160" y="-1190880"/>
            <a:ext cx="606240" cy="122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51"/>
          <p:cNvSpPr/>
          <p:nvPr/>
        </p:nvSpPr>
        <p:spPr>
          <a:xfrm flipV="1">
            <a:off x="5069160" y="1235160"/>
            <a:ext cx="60624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52"/>
          <p:cNvSpPr/>
          <p:nvPr/>
        </p:nvSpPr>
        <p:spPr>
          <a:xfrm flipV="1">
            <a:off x="5069160" y="-198000"/>
            <a:ext cx="606240" cy="72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53"/>
          <p:cNvSpPr/>
          <p:nvPr/>
        </p:nvSpPr>
        <p:spPr>
          <a:xfrm>
            <a:off x="5069160" y="1483200"/>
            <a:ext cx="606240" cy="72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54"/>
          <p:cNvSpPr/>
          <p:nvPr/>
        </p:nvSpPr>
        <p:spPr>
          <a:xfrm>
            <a:off x="5069160" y="987120"/>
            <a:ext cx="606240" cy="74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55"/>
          <p:cNvSpPr/>
          <p:nvPr/>
        </p:nvSpPr>
        <p:spPr>
          <a:xfrm>
            <a:off x="5947920" y="1253880"/>
            <a:ext cx="62208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56"/>
          <p:cNvSpPr/>
          <p:nvPr/>
        </p:nvSpPr>
        <p:spPr>
          <a:xfrm flipV="1">
            <a:off x="5947920" y="2203560"/>
            <a:ext cx="606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57"/>
          <p:cNvSpPr/>
          <p:nvPr/>
        </p:nvSpPr>
        <p:spPr>
          <a:xfrm flipV="1">
            <a:off x="5069160" y="243000"/>
            <a:ext cx="606240" cy="74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58"/>
          <p:cNvSpPr/>
          <p:nvPr/>
        </p:nvSpPr>
        <p:spPr>
          <a:xfrm flipV="1">
            <a:off x="5947920" y="-181080"/>
            <a:ext cx="622080" cy="95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59"/>
          <p:cNvSpPr/>
          <p:nvPr/>
        </p:nvSpPr>
        <p:spPr>
          <a:xfrm flipV="1">
            <a:off x="5947920" y="1249920"/>
            <a:ext cx="606240" cy="47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60"/>
          <p:cNvSpPr/>
          <p:nvPr/>
        </p:nvSpPr>
        <p:spPr>
          <a:xfrm flipV="1">
            <a:off x="5947920" y="-181080"/>
            <a:ext cx="622080" cy="95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61"/>
          <p:cNvSpPr/>
          <p:nvPr/>
        </p:nvSpPr>
        <p:spPr>
          <a:xfrm>
            <a:off x="5947920" y="1731600"/>
            <a:ext cx="606240" cy="47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62"/>
          <p:cNvSpPr/>
          <p:nvPr/>
        </p:nvSpPr>
        <p:spPr>
          <a:xfrm>
            <a:off x="5947920" y="1253880"/>
            <a:ext cx="606240" cy="95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63"/>
          <p:cNvSpPr/>
          <p:nvPr/>
        </p:nvSpPr>
        <p:spPr>
          <a:xfrm flipV="1">
            <a:off x="5947920" y="775080"/>
            <a:ext cx="622080" cy="47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64"/>
          <p:cNvSpPr/>
          <p:nvPr/>
        </p:nvSpPr>
        <p:spPr>
          <a:xfrm>
            <a:off x="5947920" y="1731600"/>
            <a:ext cx="6220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65"/>
          <p:cNvSpPr/>
          <p:nvPr/>
        </p:nvSpPr>
        <p:spPr>
          <a:xfrm>
            <a:off x="3919680" y="186480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66"/>
          <p:cNvSpPr/>
          <p:nvPr/>
        </p:nvSpPr>
        <p:spPr>
          <a:xfrm>
            <a:off x="3919680" y="136836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67"/>
          <p:cNvSpPr/>
          <p:nvPr/>
        </p:nvSpPr>
        <p:spPr>
          <a:xfrm>
            <a:off x="3919680" y="236088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884" name="Formula 68"/>
              <p:cNvSpPr txBox="1"/>
              <p:nvPr/>
            </p:nvSpPr>
            <p:spPr>
              <a:xfrm>
                <a:off x="3295800" y="1560240"/>
                <a:ext cx="351360" cy="398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885" name="CustomShape 69"/>
          <p:cNvSpPr/>
          <p:nvPr/>
        </p:nvSpPr>
        <p:spPr>
          <a:xfrm>
            <a:off x="3295800" y="1560240"/>
            <a:ext cx="351360" cy="398160"/>
          </a:xfrm>
          <a:prstGeom prst="rect">
            <a:avLst/>
          </a:prstGeom>
          <a:blipFill rotWithShape="0">
            <a:blip r:embed="rId3"/>
            <a:stretch>
              <a:fillRect l="-12000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86" name="Formula 70"/>
              <p:cNvSpPr txBox="1"/>
              <p:nvPr/>
            </p:nvSpPr>
            <p:spPr>
              <a:xfrm>
                <a:off x="3296880" y="2057040"/>
                <a:ext cx="350280" cy="398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887" name="CustomShape 71"/>
          <p:cNvSpPr/>
          <p:nvPr/>
        </p:nvSpPr>
        <p:spPr>
          <a:xfrm>
            <a:off x="3296880" y="2057040"/>
            <a:ext cx="350280" cy="398160"/>
          </a:xfrm>
          <a:prstGeom prst="rect">
            <a:avLst/>
          </a:prstGeom>
          <a:blipFill rotWithShape="0">
            <a:blip r:embed="rId4"/>
            <a:stretch>
              <a:fillRect l="-12000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88" name="CustomShape 72"/>
          <p:cNvSpPr/>
          <p:nvPr/>
        </p:nvSpPr>
        <p:spPr>
          <a:xfrm flipV="1">
            <a:off x="3648960" y="928440"/>
            <a:ext cx="268920" cy="27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9" name="CustomShape 73"/>
          <p:cNvSpPr/>
          <p:nvPr/>
        </p:nvSpPr>
        <p:spPr>
          <a:xfrm flipV="1">
            <a:off x="3648960" y="1422360"/>
            <a:ext cx="268920" cy="27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0" name="CustomShape 74"/>
          <p:cNvSpPr/>
          <p:nvPr/>
        </p:nvSpPr>
        <p:spPr>
          <a:xfrm>
            <a:off x="3648960" y="1760040"/>
            <a:ext cx="268920" cy="217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1" name="CustomShape 75"/>
          <p:cNvSpPr/>
          <p:nvPr/>
        </p:nvSpPr>
        <p:spPr>
          <a:xfrm>
            <a:off x="3648960" y="1760040"/>
            <a:ext cx="268920" cy="71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2" name="CustomShape 76"/>
          <p:cNvSpPr/>
          <p:nvPr/>
        </p:nvSpPr>
        <p:spPr>
          <a:xfrm flipV="1">
            <a:off x="3648960" y="-65880"/>
            <a:ext cx="268920" cy="77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77"/>
          <p:cNvSpPr/>
          <p:nvPr/>
        </p:nvSpPr>
        <p:spPr>
          <a:xfrm>
            <a:off x="3648960" y="2257200"/>
            <a:ext cx="268920" cy="21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894" name="Ink 8" descr=""/>
          <p:cNvPicPr/>
          <p:nvPr/>
        </p:nvPicPr>
        <p:blipFill>
          <a:blip r:embed="rId5"/>
          <a:stretch/>
        </p:blipFill>
        <p:spPr>
          <a:xfrm>
            <a:off x="254160" y="520560"/>
            <a:ext cx="11853720" cy="615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9" dur="indefinite" restart="never" nodeType="tmRoot">
          <p:childTnLst>
            <p:seq>
              <p:cTn id="2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CustomShape 1"/>
          <p:cNvSpPr/>
          <p:nvPr/>
        </p:nvSpPr>
        <p:spPr>
          <a:xfrm>
            <a:off x="0" y="-230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Vectorized implementation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96" name="CustomShape 2"/>
          <p:cNvSpPr/>
          <p:nvPr/>
        </p:nvSpPr>
        <p:spPr>
          <a:xfrm>
            <a:off x="6571800" y="161712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3"/>
          <p:cNvSpPr/>
          <p:nvPr/>
        </p:nvSpPr>
        <p:spPr>
          <a:xfrm>
            <a:off x="6556320" y="209412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8" name="CustomShape 4"/>
          <p:cNvSpPr/>
          <p:nvPr/>
        </p:nvSpPr>
        <p:spPr>
          <a:xfrm>
            <a:off x="4798440" y="236088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9" name="CustomShape 5"/>
          <p:cNvSpPr/>
          <p:nvPr/>
        </p:nvSpPr>
        <p:spPr>
          <a:xfrm>
            <a:off x="6842520" y="1731600"/>
            <a:ext cx="590760" cy="23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00" name="CustomShape 6"/>
          <p:cNvSpPr/>
          <p:nvPr/>
        </p:nvSpPr>
        <p:spPr>
          <a:xfrm>
            <a:off x="7435080" y="185724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7"/>
          <p:cNvSpPr/>
          <p:nvPr/>
        </p:nvSpPr>
        <p:spPr>
          <a:xfrm flipV="1">
            <a:off x="6826680" y="1497960"/>
            <a:ext cx="606240" cy="23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8"/>
          <p:cNvSpPr/>
          <p:nvPr/>
        </p:nvSpPr>
        <p:spPr>
          <a:xfrm>
            <a:off x="7705800" y="1972080"/>
            <a:ext cx="422280" cy="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903" name="Formula 9"/>
              <p:cNvSpPr txBox="1"/>
              <p:nvPr/>
            </p:nvSpPr>
            <p:spPr>
              <a:xfrm>
                <a:off x="8129880" y="1775520"/>
                <a:ext cx="366480" cy="306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904" name="CustomShape 10"/>
          <p:cNvSpPr/>
          <p:nvPr/>
        </p:nvSpPr>
        <p:spPr>
          <a:xfrm>
            <a:off x="8129880" y="1775520"/>
            <a:ext cx="366480" cy="306000"/>
          </a:xfrm>
          <a:prstGeom prst="rect">
            <a:avLst/>
          </a:prstGeom>
          <a:blipFill rotWithShape="0">
            <a:blip r:embed="rId1"/>
            <a:stretch>
              <a:fillRect l="0" t="-21229" r="-66391" b="-2314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5" name="CustomShape 11"/>
          <p:cNvSpPr/>
          <p:nvPr/>
        </p:nvSpPr>
        <p:spPr>
          <a:xfrm flipV="1">
            <a:off x="4190400" y="-1991160"/>
            <a:ext cx="606240" cy="148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12"/>
          <p:cNvSpPr/>
          <p:nvPr/>
        </p:nvSpPr>
        <p:spPr>
          <a:xfrm>
            <a:off x="4798440" y="285696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7" name="CustomShape 13"/>
          <p:cNvSpPr/>
          <p:nvPr/>
        </p:nvSpPr>
        <p:spPr>
          <a:xfrm>
            <a:off x="4190400" y="2475360"/>
            <a:ext cx="606240" cy="494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08" name="CustomShape 14"/>
          <p:cNvSpPr/>
          <p:nvPr/>
        </p:nvSpPr>
        <p:spPr>
          <a:xfrm>
            <a:off x="4190400" y="1979280"/>
            <a:ext cx="606240" cy="9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09" name="CustomShape 15"/>
          <p:cNvSpPr/>
          <p:nvPr/>
        </p:nvSpPr>
        <p:spPr>
          <a:xfrm>
            <a:off x="4190400" y="1483200"/>
            <a:ext cx="606240" cy="148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6"/>
          <p:cNvSpPr/>
          <p:nvPr/>
        </p:nvSpPr>
        <p:spPr>
          <a:xfrm>
            <a:off x="5677200" y="257256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17"/>
          <p:cNvSpPr/>
          <p:nvPr/>
        </p:nvSpPr>
        <p:spPr>
          <a:xfrm>
            <a:off x="5069160" y="2475360"/>
            <a:ext cx="606240" cy="209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18"/>
          <p:cNvSpPr/>
          <p:nvPr/>
        </p:nvSpPr>
        <p:spPr>
          <a:xfrm>
            <a:off x="5069160" y="1979280"/>
            <a:ext cx="606240" cy="706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19"/>
          <p:cNvSpPr/>
          <p:nvPr/>
        </p:nvSpPr>
        <p:spPr>
          <a:xfrm>
            <a:off x="5069160" y="1483200"/>
            <a:ext cx="606240" cy="12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20"/>
          <p:cNvSpPr/>
          <p:nvPr/>
        </p:nvSpPr>
        <p:spPr>
          <a:xfrm>
            <a:off x="5069160" y="987120"/>
            <a:ext cx="606240" cy="169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21"/>
          <p:cNvSpPr/>
          <p:nvPr/>
        </p:nvSpPr>
        <p:spPr>
          <a:xfrm flipV="1">
            <a:off x="5069160" y="-2183040"/>
            <a:ext cx="606240" cy="171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22"/>
          <p:cNvSpPr/>
          <p:nvPr/>
        </p:nvSpPr>
        <p:spPr>
          <a:xfrm>
            <a:off x="3919680" y="2360880"/>
            <a:ext cx="268920" cy="2275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917" name="Formula 23"/>
              <p:cNvSpPr txBox="1"/>
              <p:nvPr/>
            </p:nvSpPr>
            <p:spPr>
              <a:xfrm>
                <a:off x="3295800" y="1560240"/>
                <a:ext cx="351360" cy="398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18" name="CustomShape 24"/>
          <p:cNvSpPr/>
          <p:nvPr/>
        </p:nvSpPr>
        <p:spPr>
          <a:xfrm>
            <a:off x="3295800" y="1560240"/>
            <a:ext cx="351360" cy="398160"/>
          </a:xfrm>
          <a:prstGeom prst="rect">
            <a:avLst/>
          </a:prstGeom>
          <a:blipFill rotWithShape="0">
            <a:blip r:embed="rId2"/>
            <a:stretch>
              <a:fillRect l="-12000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19" name="Formula 25"/>
              <p:cNvSpPr txBox="1"/>
              <p:nvPr/>
            </p:nvSpPr>
            <p:spPr>
              <a:xfrm>
                <a:off x="3296880" y="2057040"/>
                <a:ext cx="350280" cy="398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20" name="CustomShape 26"/>
          <p:cNvSpPr/>
          <p:nvPr/>
        </p:nvSpPr>
        <p:spPr>
          <a:xfrm>
            <a:off x="3296880" y="2057040"/>
            <a:ext cx="350280" cy="398160"/>
          </a:xfrm>
          <a:prstGeom prst="rect">
            <a:avLst/>
          </a:prstGeom>
          <a:blipFill rotWithShape="0">
            <a:blip r:embed="rId3"/>
            <a:stretch>
              <a:fillRect l="-12000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921" name="Ink 5" descr=""/>
          <p:cNvPicPr/>
          <p:nvPr/>
        </p:nvPicPr>
        <p:blipFill>
          <a:blip r:embed="rId4"/>
          <a:stretch/>
        </p:blipFill>
        <p:spPr>
          <a:xfrm>
            <a:off x="380880" y="2856960"/>
            <a:ext cx="10469880" cy="3903840"/>
          </a:xfrm>
          <a:prstGeom prst="rect">
            <a:avLst/>
          </a:prstGeom>
          <a:ln>
            <a:noFill/>
          </a:ln>
        </p:spPr>
      </p:pic>
      <p:pic>
        <p:nvPicPr>
          <p:cNvPr id="922" name="Ink 6" descr=""/>
          <p:cNvPicPr/>
          <p:nvPr/>
        </p:nvPicPr>
        <p:blipFill>
          <a:blip r:embed="rId5"/>
          <a:stretch/>
        </p:blipFill>
        <p:spPr>
          <a:xfrm>
            <a:off x="7264440" y="4172040"/>
            <a:ext cx="4564080" cy="180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1" dur="indefinite" restart="never" nodeType="tmRoot">
          <p:childTnLst>
            <p:seq>
              <p:cTn id="2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CustomShape 1"/>
          <p:cNvSpPr/>
          <p:nvPr/>
        </p:nvSpPr>
        <p:spPr>
          <a:xfrm>
            <a:off x="831240" y="1830600"/>
            <a:ext cx="1058796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808080"/>
                </a:solidFill>
                <a:latin typeface="Calibri Light"/>
                <a:ea typeface="DejaVu Sans"/>
              </a:rPr>
              <a:t>[ Let's Add Some Typical Boring Lecture Advice ]</a:t>
            </a:r>
            <a:endParaRPr b="0" lang="en-IN" sz="6000" spc="-1" strike="noStrike">
              <a:latin typeface="Arial"/>
            </a:endParaRPr>
          </a:p>
        </p:txBody>
      </p:sp>
    </p:spTree>
  </p:cSld>
  <p:timing>
    <p:tnLst>
      <p:par>
        <p:cTn id="213" dur="indefinite" restart="never" nodeType="tmRoot">
          <p:childTnLst>
            <p:seq>
              <p:cTn id="2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CustomShape 1"/>
          <p:cNvSpPr/>
          <p:nvPr/>
        </p:nvSpPr>
        <p:spPr>
          <a:xfrm>
            <a:off x="954000" y="2674080"/>
            <a:ext cx="10469880" cy="310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0000"/>
                </a:solidFill>
                <a:latin typeface="Calibri"/>
                <a:ea typeface="DejaVu Sans"/>
              </a:rPr>
              <a:t>What does this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0000"/>
                </a:solidFill>
                <a:latin typeface="Calibri"/>
                <a:ea typeface="DejaVu Sans"/>
              </a:rPr>
              <a:t>have to do with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0000"/>
                </a:solidFill>
                <a:latin typeface="Calibri"/>
                <a:ea typeface="DejaVu Sans"/>
              </a:rPr>
              <a:t>the brain?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925" name="CustomShape 2"/>
          <p:cNvSpPr/>
          <p:nvPr/>
        </p:nvSpPr>
        <p:spPr>
          <a:xfrm>
            <a:off x="1364760" y="645840"/>
            <a:ext cx="9648360" cy="13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808080"/>
                </a:solidFill>
                <a:latin typeface="Calibri Light"/>
                <a:ea typeface="DejaVu Sans"/>
              </a:rPr>
              <a:t>But But... what just happened ???... wait man !!! Hey... DUDE ?!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215" dur="indefinite" restart="never" nodeType="tmRoot">
          <p:childTnLst>
            <p:seq>
              <p:cTn id="2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CustomShape 1"/>
          <p:cNvSpPr/>
          <p:nvPr/>
        </p:nvSpPr>
        <p:spPr>
          <a:xfrm>
            <a:off x="68040" y="-17316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Forward and backward propagation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27" name="Formula 2"/>
              <p:cNvSpPr txBox="1"/>
              <p:nvPr/>
            </p:nvSpPr>
            <p:spPr>
              <a:xfrm>
                <a:off x="1089720" y="944280"/>
                <a:ext cx="2048760" cy="34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𝑋</m:t>
                    </m:r>
                    <m:r>
                      <m:t xml:space="preserve">+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928" name="CustomShape 3"/>
          <p:cNvSpPr/>
          <p:nvPr/>
        </p:nvSpPr>
        <p:spPr>
          <a:xfrm>
            <a:off x="1089720" y="944280"/>
            <a:ext cx="2048760" cy="340200"/>
          </a:xfrm>
          <a:prstGeom prst="rect">
            <a:avLst/>
          </a:prstGeom>
          <a:blipFill rotWithShape="0">
            <a:blip r:embed="rId1"/>
            <a:stretch>
              <a:fillRect l="0" t="0" r="-11828" b="-174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29" name="Formula 4"/>
              <p:cNvSpPr txBox="1"/>
              <p:nvPr/>
            </p:nvSpPr>
            <p:spPr>
              <a:xfrm>
                <a:off x="1089720" y="1312560"/>
                <a:ext cx="1749600" cy="346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930" name="CustomShape 5"/>
          <p:cNvSpPr/>
          <p:nvPr/>
        </p:nvSpPr>
        <p:spPr>
          <a:xfrm>
            <a:off x="1089720" y="1312560"/>
            <a:ext cx="1749600" cy="346680"/>
          </a:xfrm>
          <a:prstGeom prst="rect">
            <a:avLst/>
          </a:prstGeom>
          <a:blipFill rotWithShape="0">
            <a:blip r:embed="rId2"/>
            <a:stretch>
              <a:fillRect l="0" t="0" r="-13498" b="-3829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31" name="Formula 6"/>
              <p:cNvSpPr txBox="1"/>
              <p:nvPr/>
            </p:nvSpPr>
            <p:spPr>
              <a:xfrm>
                <a:off x="1089720" y="1687320"/>
                <a:ext cx="2259360" cy="34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 xml:space="preserve"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932" name="CustomShape 7"/>
          <p:cNvSpPr/>
          <p:nvPr/>
        </p:nvSpPr>
        <p:spPr>
          <a:xfrm>
            <a:off x="1089720" y="1687320"/>
            <a:ext cx="2259360" cy="340200"/>
          </a:xfrm>
          <a:prstGeom prst="rect">
            <a:avLst/>
          </a:prstGeom>
          <a:blipFill rotWithShape="0">
            <a:blip r:embed="rId3"/>
            <a:stretch>
              <a:fillRect l="0" t="0" r="-12366" b="-1745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33" name="Formula 8"/>
              <p:cNvSpPr txBox="1"/>
              <p:nvPr/>
            </p:nvSpPr>
            <p:spPr>
              <a:xfrm>
                <a:off x="1089720" y="2055600"/>
                <a:ext cx="1749600" cy="346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934" name="CustomShape 9"/>
          <p:cNvSpPr/>
          <p:nvPr/>
        </p:nvSpPr>
        <p:spPr>
          <a:xfrm>
            <a:off x="1089720" y="2055600"/>
            <a:ext cx="1749600" cy="346680"/>
          </a:xfrm>
          <a:prstGeom prst="rect">
            <a:avLst/>
          </a:prstGeom>
          <a:blipFill rotWithShape="0">
            <a:blip r:embed="rId4"/>
            <a:stretch>
              <a:fillRect l="0" t="0" r="-13498" b="-3759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35" name="Formula 10"/>
              <p:cNvSpPr txBox="1"/>
              <p:nvPr/>
            </p:nvSpPr>
            <p:spPr>
              <a:xfrm>
                <a:off x="1091520" y="2659320"/>
                <a:ext cx="2189520" cy="367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m:t xml:space="preserve">=</m:t>
                    </m:r>
                    <m:acc>
                      <m:accPr>
                        <m:chr m:val="^"/>
                      </m:accPr>
                      <m:e>
                        <m:r>
                          <m:t xml:space="preserve">𝑌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936" name="CustomShape 11"/>
          <p:cNvSpPr/>
          <p:nvPr/>
        </p:nvSpPr>
        <p:spPr>
          <a:xfrm>
            <a:off x="1091520" y="2659320"/>
            <a:ext cx="2189520" cy="367200"/>
          </a:xfrm>
          <a:prstGeom prst="rect">
            <a:avLst/>
          </a:prstGeom>
          <a:blipFill rotWithShape="0">
            <a:blip r:embed="rId5"/>
            <a:stretch>
              <a:fillRect l="0" t="0" r="-24733" b="-2466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37" name="CustomShape 12"/>
          <p:cNvSpPr/>
          <p:nvPr/>
        </p:nvSpPr>
        <p:spPr>
          <a:xfrm rot="16200000">
            <a:off x="1440000" y="2395080"/>
            <a:ext cx="388800" cy="3931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938" name="Picture 45" descr=""/>
          <p:cNvPicPr/>
          <p:nvPr/>
        </p:nvPicPr>
        <p:blipFill>
          <a:blip r:embed="rId6"/>
          <a:stretch/>
        </p:blipFill>
        <p:spPr>
          <a:xfrm>
            <a:off x="4905000" y="4961520"/>
            <a:ext cx="3155040" cy="1576440"/>
          </a:xfrm>
          <a:prstGeom prst="rect">
            <a:avLst/>
          </a:prstGeom>
          <a:ln>
            <a:noFill/>
          </a:ln>
        </p:spPr>
      </p:pic>
      <p:sp>
        <p:nvSpPr>
          <p:cNvPr id="939" name="CustomShape 13"/>
          <p:cNvSpPr/>
          <p:nvPr/>
        </p:nvSpPr>
        <p:spPr>
          <a:xfrm flipH="1" rot="16200000">
            <a:off x="6159240" y="2782800"/>
            <a:ext cx="16524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…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40" name="Formula 14"/>
              <p:cNvSpPr txBox="1"/>
              <p:nvPr/>
            </p:nvSpPr>
            <p:spPr>
              <a:xfrm>
                <a:off x="4840200" y="954360"/>
                <a:ext cx="1969920" cy="437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r>
                      <m:t xml:space="preserve">−</m:t>
                    </m:r>
                    <m:r>
                      <m:t xml:space="preserve">𝑌</m:t>
                    </m:r>
                  </m:oMath>
                </a14:m>
              </a:p>
            </p:txBody>
          </p:sp>
        </mc:Choice>
        <mc:Fallback/>
      </mc:AlternateContent>
      <p:sp>
        <p:nvSpPr>
          <p:cNvPr id="941" name="CustomShape 15"/>
          <p:cNvSpPr/>
          <p:nvPr/>
        </p:nvSpPr>
        <p:spPr>
          <a:xfrm>
            <a:off x="4840200" y="954360"/>
            <a:ext cx="1969920" cy="437040"/>
          </a:xfrm>
          <a:prstGeom prst="rect">
            <a:avLst/>
          </a:prstGeom>
          <a:blipFill rotWithShape="0">
            <a:blip r:embed="rId7"/>
            <a:stretch>
              <a:fillRect l="-848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42" name="Formula 16"/>
              <p:cNvSpPr txBox="1"/>
              <p:nvPr/>
            </p:nvSpPr>
            <p:spPr>
              <a:xfrm>
                <a:off x="4798800" y="1233720"/>
                <a:ext cx="2620440" cy="71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𝑑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𝑑</m:t>
                    </m:r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 xml:space="preserve">𝐴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𝐿</m:t>
                                </m:r>
                              </m:e>
                            </m:d>
                          </m:e>
                          <m:sup>
                            <m:r>
                              <m:t xml:space="preserve">𝑇</m:t>
                            </m:r>
                          </m:sup>
                        </m:sSup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943" name="CustomShape 17"/>
          <p:cNvSpPr/>
          <p:nvPr/>
        </p:nvSpPr>
        <p:spPr>
          <a:xfrm>
            <a:off x="4798800" y="1233720"/>
            <a:ext cx="2620440" cy="71028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44" name="Formula 18"/>
              <p:cNvSpPr txBox="1"/>
              <p:nvPr/>
            </p:nvSpPr>
            <p:spPr>
              <a:xfrm>
                <a:off x="4840200" y="1793880"/>
                <a:ext cx="6129360" cy="71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𝑑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𝑛𝑝</m:t>
                    </m:r>
                    <m:r>
                      <m:t xml:space="preserve">.</m:t>
                    </m:r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d</m:t>
                            </m:r>
                            <m:sSup>
                              <m:e>
                                <m:r>
                                  <m:t xml:space="preserve"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</m:dPr>
                                  <m:e>
                                    <m:r>
                                      <m:t xml:space="preserve">𝐿</m:t>
                                    </m:r>
                                  </m:e>
                                </m:d>
                              </m:sup>
                            </m:sSup>
                            <m:r>
                              <m:t xml:space="preserve">,</m:t>
                            </m:r>
                            <m:r>
                              <m:t xml:space="preserve">𝑎𝑥𝑖𝑠</m:t>
                            </m:r>
                            <m:r>
                              <m:t xml:space="preserve">=</m:t>
                            </m:r>
                            <m:r>
                              <m:t xml:space="preserve">1,</m:t>
                            </m:r>
                            <m:r>
                              <m:t xml:space="preserve">𝑘𝑒𝑒𝑝𝑑𝑖𝑚𝑠</m:t>
                            </m:r>
                            <m:r>
                              <m:t xml:space="preserve">=</m:t>
                            </m:r>
                            <m:r>
                              <m:t xml:space="preserve">𝑇𝑟𝑢𝑒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945" name="CustomShape 19"/>
          <p:cNvSpPr/>
          <p:nvPr/>
        </p:nvSpPr>
        <p:spPr>
          <a:xfrm>
            <a:off x="4840200" y="1793880"/>
            <a:ext cx="6129360" cy="71028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46" name="Formula 20"/>
              <p:cNvSpPr txBox="1"/>
              <p:nvPr/>
            </p:nvSpPr>
            <p:spPr>
              <a:xfrm>
                <a:off x="4840200" y="2346840"/>
                <a:ext cx="404748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r>
                      <m:t xml:space="preserve">𝑑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𝐿</m:t>
                                </m:r>
                              </m:e>
                            </m:d>
                          </m:e>
                          <m:sup>
                            <m:r>
                              <m:t xml:space="preserve">𝑇</m:t>
                            </m:r>
                          </m:sup>
                        </m:sSup>
                      </m:sup>
                    </m:sSup>
                    <m:r>
                      <m:t xml:space="preserve">𝑑</m:t>
                    </m:r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sSup>
                      <m:e>
                        <m:sSup>
                          <m:e>
                            <m:r>
                              <m:t xml:space="preserve">𝑔</m:t>
                            </m:r>
                          </m:e>
                          <m:sup>
                            <m:r>
                              <m:t xml:space="preserve">′</m:t>
                            </m:r>
                          </m:sup>
                        </m:sSup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𝐿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947" name="CustomShape 21"/>
          <p:cNvSpPr/>
          <p:nvPr/>
        </p:nvSpPr>
        <p:spPr>
          <a:xfrm>
            <a:off x="4840200" y="2346840"/>
            <a:ext cx="4047480" cy="487440"/>
          </a:xfrm>
          <a:prstGeom prst="rect">
            <a:avLst/>
          </a:prstGeom>
          <a:blipFill rotWithShape="0">
            <a:blip r:embed="rId10"/>
            <a:stretch>
              <a:fillRect l="0" t="0" r="0" b="-583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48" name="Formula 22"/>
              <p:cNvSpPr txBox="1"/>
              <p:nvPr/>
            </p:nvSpPr>
            <p:spPr>
              <a:xfrm>
                <a:off x="4809240" y="3279960"/>
                <a:ext cx="2620440" cy="71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𝑑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𝑑</m:t>
                    </m:r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 xml:space="preserve">𝐴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1</m:t>
                                </m:r>
                              </m:e>
                            </m:d>
                          </m:e>
                          <m:sup>
                            <m:r>
                              <m:t xml:space="preserve">𝑇</m:t>
                            </m:r>
                          </m:sup>
                        </m:sSup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949" name="CustomShape 23"/>
          <p:cNvSpPr/>
          <p:nvPr/>
        </p:nvSpPr>
        <p:spPr>
          <a:xfrm>
            <a:off x="4809240" y="3279960"/>
            <a:ext cx="2620440" cy="71028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50" name="Formula 24"/>
              <p:cNvSpPr txBox="1"/>
              <p:nvPr/>
            </p:nvSpPr>
            <p:spPr>
              <a:xfrm>
                <a:off x="4840200" y="3848400"/>
                <a:ext cx="6129360" cy="71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𝑑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𝑛𝑝</m:t>
                    </m:r>
                    <m:r>
                      <m:t xml:space="preserve">.</m:t>
                    </m:r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d</m:t>
                            </m:r>
                            <m:sSup>
                              <m:e>
                                <m:r>
                                  <m:t xml:space="preserve"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</m:dPr>
                                  <m:e>
                                    <m:r>
                                      <m:t xml:space="preserve">1</m:t>
                                    </m:r>
                                  </m:e>
                                </m:d>
                              </m:sup>
                            </m:sSup>
                            <m:r>
                              <m:t xml:space="preserve">,</m:t>
                            </m:r>
                            <m:r>
                              <m:t xml:space="preserve">𝑎𝑥𝑖𝑠</m:t>
                            </m:r>
                            <m:r>
                              <m:t xml:space="preserve">=</m:t>
                            </m:r>
                            <m:r>
                              <m:t xml:space="preserve">1,</m:t>
                            </m:r>
                            <m:r>
                              <m:t xml:space="preserve">𝑘𝑒𝑒𝑝𝑑𝑖𝑚𝑠</m:t>
                            </m:r>
                            <m:r>
                              <m:t xml:space="preserve">=</m:t>
                            </m:r>
                            <m:r>
                              <m:t xml:space="preserve">𝑇𝑟𝑢𝑒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951" name="CustomShape 25"/>
          <p:cNvSpPr/>
          <p:nvPr/>
        </p:nvSpPr>
        <p:spPr>
          <a:xfrm>
            <a:off x="4840200" y="3848400"/>
            <a:ext cx="6129360" cy="71028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52" name="Formula 26"/>
              <p:cNvSpPr txBox="1"/>
              <p:nvPr/>
            </p:nvSpPr>
            <p:spPr>
              <a:xfrm>
                <a:off x="4840200" y="2934360"/>
                <a:ext cx="3557880" cy="48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r>
                      <m:t xml:space="preserve">𝑑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𝐿</m:t>
                                </m:r>
                              </m:e>
                            </m:d>
                          </m:e>
                          <m:sup>
                            <m:r>
                              <m:t xml:space="preserve">𝑇</m:t>
                            </m:r>
                          </m:sup>
                        </m:sSup>
                      </m:sup>
                    </m:sSup>
                    <m:r>
                      <m:t xml:space="preserve">𝑑</m:t>
                    </m:r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sSup>
                      <m:e>
                        <m:sSup>
                          <m:e>
                            <m:r>
                              <m:t xml:space="preserve">𝑔</m:t>
                            </m:r>
                          </m:e>
                          <m:sup>
                            <m:r>
                              <m:t xml:space="preserve">′</m:t>
                            </m:r>
                          </m:sup>
                        </m:sSup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953" name="CustomShape 27"/>
          <p:cNvSpPr/>
          <p:nvPr/>
        </p:nvSpPr>
        <p:spPr>
          <a:xfrm>
            <a:off x="4840200" y="2934360"/>
            <a:ext cx="3557880" cy="487440"/>
          </a:xfrm>
          <a:prstGeom prst="rect">
            <a:avLst/>
          </a:prstGeom>
          <a:blipFill rotWithShape="0">
            <a:blip r:embed="rId13"/>
            <a:stretch>
              <a:fillRect l="-121" t="0" r="0" b="-590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4" name="CustomShape 28"/>
          <p:cNvSpPr/>
          <p:nvPr/>
        </p:nvSpPr>
        <p:spPr>
          <a:xfrm>
            <a:off x="4698720" y="870120"/>
            <a:ext cx="6370560" cy="368892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55" name="Ink 2" descr=""/>
          <p:cNvPicPr/>
          <p:nvPr/>
        </p:nvPicPr>
        <p:blipFill>
          <a:blip r:embed="rId14"/>
          <a:stretch/>
        </p:blipFill>
        <p:spPr>
          <a:xfrm>
            <a:off x="685800" y="3524400"/>
            <a:ext cx="10139400" cy="316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7" dur="indefinite" restart="never" nodeType="tmRoot">
          <p:childTnLst>
            <p:seq>
              <p:cTn id="218" dur="indefinite" nodeType="mainSeq">
                <p:childTnLst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905040" y="866880"/>
            <a:ext cx="1009620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ffff"/>
                </a:solidFill>
                <a:latin typeface="DejaVu Serif"/>
                <a:ea typeface="DejaVu Sans"/>
              </a:rPr>
              <a:t>What Machine Learning</a:t>
            </a:r>
            <a:endParaRPr b="0" lang="en-IN" sz="7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7200" spc="-1" strike="noStrike">
                <a:solidFill>
                  <a:srgbClr val="ce181e"/>
                </a:solidFill>
                <a:latin typeface="DejaVu Serif"/>
                <a:ea typeface="DejaVu Sans"/>
              </a:rPr>
              <a:t>Can </a:t>
            </a:r>
            <a:r>
              <a:rPr b="1" lang="en-IN" sz="7200" spc="-1" strike="noStrike">
                <a:solidFill>
                  <a:srgbClr val="666666"/>
                </a:solidFill>
                <a:latin typeface="DejaVu Serif"/>
                <a:ea typeface="DejaVu Sans"/>
              </a:rPr>
              <a:t>and</a:t>
            </a:r>
            <a:r>
              <a:rPr b="1" lang="en-IN" sz="7200" spc="-1" strike="noStrike">
                <a:solidFill>
                  <a:srgbClr val="ce181e"/>
                </a:solidFill>
                <a:latin typeface="DejaVu Serif"/>
                <a:ea typeface="DejaVu Sans"/>
              </a:rPr>
              <a:t> Cannot Do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2592000" y="5904000"/>
            <a:ext cx="5903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(Wrong Parcel Delivery &amp; Self Driving Cars Example)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Picture 3" descr=""/>
          <p:cNvPicPr/>
          <p:nvPr/>
        </p:nvPicPr>
        <p:blipFill>
          <a:blip r:embed="rId1"/>
          <a:stretch/>
        </p:blipFill>
        <p:spPr>
          <a:xfrm>
            <a:off x="1167480" y="1268280"/>
            <a:ext cx="3392640" cy="2255040"/>
          </a:xfrm>
          <a:prstGeom prst="rect">
            <a:avLst/>
          </a:prstGeom>
          <a:ln>
            <a:noFill/>
          </a:ln>
        </p:spPr>
      </p:pic>
      <p:sp>
        <p:nvSpPr>
          <p:cNvPr id="957" name="CustomShape 1"/>
          <p:cNvSpPr/>
          <p:nvPr/>
        </p:nvSpPr>
        <p:spPr>
          <a:xfrm flipV="1">
            <a:off x="5059080" y="2391480"/>
            <a:ext cx="2147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58" name="CustomShape 2"/>
          <p:cNvSpPr/>
          <p:nvPr/>
        </p:nvSpPr>
        <p:spPr>
          <a:xfrm>
            <a:off x="7551000" y="2165760"/>
            <a:ext cx="3876840" cy="51552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1 (cat) vs 0 (non cat)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959" name="Picture 13" descr=""/>
          <p:cNvPicPr/>
          <p:nvPr/>
        </p:nvPicPr>
        <p:blipFill>
          <a:blip r:embed="rId2"/>
          <a:stretch/>
        </p:blipFill>
        <p:spPr>
          <a:xfrm>
            <a:off x="2701800" y="4499280"/>
            <a:ext cx="1828080" cy="1386000"/>
          </a:xfrm>
          <a:prstGeom prst="rect">
            <a:avLst/>
          </a:prstGeom>
          <a:ln>
            <a:noFill/>
          </a:ln>
        </p:spPr>
      </p:pic>
      <p:pic>
        <p:nvPicPr>
          <p:cNvPr id="960" name="Picture 12" descr=""/>
          <p:cNvPicPr/>
          <p:nvPr/>
        </p:nvPicPr>
        <p:blipFill>
          <a:blip r:embed="rId3"/>
          <a:stretch/>
        </p:blipFill>
        <p:spPr>
          <a:xfrm>
            <a:off x="2248920" y="4746600"/>
            <a:ext cx="1822320" cy="1381680"/>
          </a:xfrm>
          <a:prstGeom prst="rect">
            <a:avLst/>
          </a:prstGeom>
          <a:ln>
            <a:noFill/>
          </a:ln>
        </p:spPr>
      </p:pic>
      <p:pic>
        <p:nvPicPr>
          <p:cNvPr id="961" name="Picture 11" descr=""/>
          <p:cNvPicPr/>
          <p:nvPr/>
        </p:nvPicPr>
        <p:blipFill>
          <a:blip r:embed="rId4"/>
          <a:stretch/>
        </p:blipFill>
        <p:spPr>
          <a:xfrm>
            <a:off x="1780920" y="4981680"/>
            <a:ext cx="1828080" cy="1384920"/>
          </a:xfrm>
          <a:prstGeom prst="rect">
            <a:avLst/>
          </a:prstGeom>
          <a:ln>
            <a:noFill/>
          </a:ln>
        </p:spPr>
      </p:pic>
      <p:sp>
        <p:nvSpPr>
          <p:cNvPr id="962" name="CustomShape 3"/>
          <p:cNvSpPr/>
          <p:nvPr/>
        </p:nvSpPr>
        <p:spPr>
          <a:xfrm>
            <a:off x="1200600" y="4653000"/>
            <a:ext cx="545400" cy="331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Red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1447200" y="4417920"/>
            <a:ext cx="763200" cy="331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Green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2048040" y="4174560"/>
            <a:ext cx="601920" cy="331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Blue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65" name="CustomShape 6"/>
          <p:cNvSpPr/>
          <p:nvPr/>
        </p:nvSpPr>
        <p:spPr>
          <a:xfrm>
            <a:off x="59760" y="259200"/>
            <a:ext cx="10513800" cy="94572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Binary Classification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966" name="Ink 1" descr=""/>
          <p:cNvPicPr/>
          <p:nvPr/>
        </p:nvPicPr>
        <p:blipFill>
          <a:blip r:embed="rId5"/>
          <a:stretch/>
        </p:blipFill>
        <p:spPr>
          <a:xfrm>
            <a:off x="685800" y="1238400"/>
            <a:ext cx="10209240" cy="551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3" dur="indefinite" restart="never" nodeType="tmRoot">
          <p:childTnLst>
            <p:seq>
              <p:cTn id="2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ustomShape 1"/>
          <p:cNvSpPr/>
          <p:nvPr/>
        </p:nvSpPr>
        <p:spPr>
          <a:xfrm>
            <a:off x="3301560" y="3127320"/>
            <a:ext cx="5588280" cy="191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Parameters vs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Hyperparameters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968" name="CustomShape 2"/>
          <p:cNvSpPr/>
          <p:nvPr/>
        </p:nvSpPr>
        <p:spPr>
          <a:xfrm>
            <a:off x="2041200" y="1406880"/>
            <a:ext cx="727632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808080"/>
                </a:solidFill>
                <a:latin typeface="Calibri"/>
                <a:ea typeface="DejaVu Sans"/>
              </a:rPr>
              <a:t>Nerd Stuff Alert !</a:t>
            </a:r>
            <a:endParaRPr b="0" lang="en-IN" sz="4800" spc="-1" strike="noStrike">
              <a:latin typeface="Arial"/>
            </a:endParaRPr>
          </a:p>
        </p:txBody>
      </p:sp>
    </p:spTree>
  </p:cSld>
  <p:timing>
    <p:tnLst>
      <p:par>
        <p:cTn id="225" dur="indefinite" restart="never" nodeType="tmRoot">
          <p:childTnLst>
            <p:seq>
              <p:cTn id="2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What are hyperparameters?</a:t>
            </a:r>
            <a:br/>
            <a:endParaRPr b="0" lang="en-IN" sz="4400" spc="-1" strike="noStrike">
              <a:latin typeface="Arial"/>
            </a:endParaRPr>
          </a:p>
        </p:txBody>
      </p:sp>
      <p:sp>
        <p:nvSpPr>
          <p:cNvPr id="970" name="CustomShape 2"/>
          <p:cNvSpPr/>
          <p:nvPr/>
        </p:nvSpPr>
        <p:spPr>
          <a:xfrm>
            <a:off x="3297960" y="1039320"/>
            <a:ext cx="239400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Parameters: 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71" name="CustomShape 3"/>
          <p:cNvSpPr/>
          <p:nvPr/>
        </p:nvSpPr>
        <p:spPr>
          <a:xfrm>
            <a:off x="646200" y="1039320"/>
            <a:ext cx="7697520" cy="55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972" name="Ink 2" descr=""/>
          <p:cNvPicPr/>
          <p:nvPr/>
        </p:nvPicPr>
        <p:blipFill>
          <a:blip r:embed="rId1"/>
          <a:stretch/>
        </p:blipFill>
        <p:spPr>
          <a:xfrm>
            <a:off x="882720" y="1581120"/>
            <a:ext cx="7898040" cy="389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7" dur="indefinite" restart="never" nodeType="tmRoot">
          <p:childTnLst>
            <p:seq>
              <p:cTn id="2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CustomShape 1"/>
          <p:cNvSpPr/>
          <p:nvPr/>
        </p:nvSpPr>
        <p:spPr>
          <a:xfrm>
            <a:off x="77760" y="95760"/>
            <a:ext cx="10603800" cy="132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Applied deep learning is a very empirical process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74" name="CustomShape 2"/>
          <p:cNvSpPr/>
          <p:nvPr/>
        </p:nvSpPr>
        <p:spPr>
          <a:xfrm flipV="1">
            <a:off x="7405920" y="-2025720"/>
            <a:ext cx="360" cy="229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75" name="CustomShape 3"/>
          <p:cNvSpPr/>
          <p:nvPr/>
        </p:nvSpPr>
        <p:spPr>
          <a:xfrm>
            <a:off x="7159680" y="4664160"/>
            <a:ext cx="4295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76" name="CustomShape 4"/>
          <p:cNvSpPr/>
          <p:nvPr/>
        </p:nvSpPr>
        <p:spPr>
          <a:xfrm>
            <a:off x="6306840" y="3360240"/>
            <a:ext cx="9568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cost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77" name="CustomShape 5"/>
          <p:cNvSpPr/>
          <p:nvPr/>
        </p:nvSpPr>
        <p:spPr>
          <a:xfrm>
            <a:off x="6166440" y="3360240"/>
            <a:ext cx="123804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78" name="CustomShape 6"/>
          <p:cNvSpPr/>
          <p:nvPr/>
        </p:nvSpPr>
        <p:spPr>
          <a:xfrm>
            <a:off x="8014320" y="4741920"/>
            <a:ext cx="251748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# of iterations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79" name="CustomShape 7"/>
          <p:cNvSpPr/>
          <p:nvPr/>
        </p:nvSpPr>
        <p:spPr>
          <a:xfrm>
            <a:off x="2896920" y="1543320"/>
            <a:ext cx="91584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Idea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80" name="CustomShape 8"/>
          <p:cNvSpPr/>
          <p:nvPr/>
        </p:nvSpPr>
        <p:spPr>
          <a:xfrm>
            <a:off x="109080" y="4628520"/>
            <a:ext cx="209988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Experiment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81" name="CustomShape 9"/>
          <p:cNvSpPr/>
          <p:nvPr/>
        </p:nvSpPr>
        <p:spPr>
          <a:xfrm>
            <a:off x="4820400" y="4628520"/>
            <a:ext cx="103464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Code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982" name="Shape 167" descr=""/>
          <p:cNvPicPr/>
          <p:nvPr/>
        </p:nvPicPr>
        <p:blipFill>
          <a:blip r:embed="rId1"/>
          <a:stretch/>
        </p:blipFill>
        <p:spPr>
          <a:xfrm rot="21035400">
            <a:off x="1966320" y="2167200"/>
            <a:ext cx="2980440" cy="3145680"/>
          </a:xfrm>
          <a:prstGeom prst="rect">
            <a:avLst/>
          </a:prstGeom>
          <a:ln>
            <a:noFill/>
          </a:ln>
        </p:spPr>
      </p:pic>
      <p:sp>
        <p:nvSpPr>
          <p:cNvPr id="983" name="CustomShape 10"/>
          <p:cNvSpPr/>
          <p:nvPr/>
        </p:nvSpPr>
        <p:spPr>
          <a:xfrm rot="1728600">
            <a:off x="2009520" y="2065320"/>
            <a:ext cx="2891160" cy="29955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11"/>
          <p:cNvSpPr/>
          <p:nvPr/>
        </p:nvSpPr>
        <p:spPr>
          <a:xfrm rot="8370600">
            <a:off x="1991520" y="2124000"/>
            <a:ext cx="2891160" cy="29955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12"/>
          <p:cNvSpPr/>
          <p:nvPr/>
        </p:nvSpPr>
        <p:spPr>
          <a:xfrm rot="15624600">
            <a:off x="2063880" y="2090520"/>
            <a:ext cx="2891160" cy="299556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86" name="Ink 2" descr=""/>
          <p:cNvPicPr/>
          <p:nvPr/>
        </p:nvPicPr>
        <p:blipFill>
          <a:blip r:embed="rId2"/>
          <a:stretch/>
        </p:blipFill>
        <p:spPr>
          <a:xfrm>
            <a:off x="355680" y="1320840"/>
            <a:ext cx="11053800" cy="4551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9" dur="indefinite" restart="never" nodeType="tmRoot">
          <p:childTnLst>
            <p:seq>
              <p:cTn id="230" dur="indefinite" nodeType="mainSeq">
                <p:childTnLst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235" dur="5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240" dur="5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245"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1463760" y="3096720"/>
            <a:ext cx="9142200" cy="23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 Light"/>
                <a:ea typeface="DejaVu Sans"/>
              </a:rPr>
              <a:t>Heavy Applications of Deep Learning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988" name="CustomShape 2"/>
          <p:cNvSpPr/>
          <p:nvPr/>
        </p:nvSpPr>
        <p:spPr>
          <a:xfrm>
            <a:off x="1584360" y="73836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IN" sz="4000" spc="-1" strike="noStrike">
                <a:solidFill>
                  <a:srgbClr val="808080"/>
                </a:solidFill>
                <a:latin typeface="Calibri"/>
                <a:ea typeface="DejaVu Sans"/>
              </a:rPr>
              <a:t>" Show me real life applications of this stuff."</a:t>
            </a:r>
            <a:endParaRPr b="0" lang="en-IN" sz="4000" spc="-1" strike="noStrike">
              <a:latin typeface="Arial"/>
            </a:endParaRPr>
          </a:p>
        </p:txBody>
      </p:sp>
    </p:spTree>
  </p:cSld>
  <p:timing>
    <p:tnLst>
      <p:par>
        <p:cTn id="246" dur="indefinite" restart="never" nodeType="tmRoot">
          <p:childTnLst>
            <p:seq>
              <p:cTn id="2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CustomShape 1"/>
          <p:cNvSpPr/>
          <p:nvPr/>
        </p:nvSpPr>
        <p:spPr>
          <a:xfrm>
            <a:off x="1478160" y="2013480"/>
            <a:ext cx="9142200" cy="111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0000"/>
                </a:solidFill>
                <a:latin typeface="Calibri Light"/>
                <a:ea typeface="DejaVu Sans"/>
              </a:rPr>
              <a:t>Next-Gen Research Scopes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990" name="CustomShape 2"/>
          <p:cNvSpPr/>
          <p:nvPr/>
        </p:nvSpPr>
        <p:spPr>
          <a:xfrm>
            <a:off x="1448280" y="69372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IN" sz="3600" spc="-1" strike="noStrike">
                <a:solidFill>
                  <a:srgbClr val="808080"/>
                </a:solidFill>
                <a:latin typeface="Calibri"/>
                <a:ea typeface="DejaVu Sans"/>
              </a:rPr>
              <a:t>" If it's already advanced how we will progress with this futher ? "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91" name="CustomShape 3"/>
          <p:cNvSpPr/>
          <p:nvPr/>
        </p:nvSpPr>
        <p:spPr>
          <a:xfrm>
            <a:off x="1596600" y="3591000"/>
            <a:ext cx="7633440" cy="222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914400" indent="-9126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Artificial Intuition</a:t>
            </a:r>
            <a:endParaRPr b="0" lang="en-IN" sz="2800" spc="-1" strike="noStrike">
              <a:latin typeface="Arial"/>
            </a:endParaRPr>
          </a:p>
          <a:p>
            <a:pPr marL="914400" indent="-9126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Artificial Immune Systems</a:t>
            </a:r>
            <a:endParaRPr b="0" lang="en-IN" sz="2800" spc="-1" strike="noStrike">
              <a:latin typeface="Arial"/>
            </a:endParaRPr>
          </a:p>
          <a:p>
            <a:pPr marL="914400" indent="-9126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Quantum Machine Learning</a:t>
            </a:r>
            <a:endParaRPr b="0" lang="en-IN" sz="2800" spc="-1" strike="noStrike">
              <a:latin typeface="Arial"/>
            </a:endParaRPr>
          </a:p>
          <a:p>
            <a:pPr marL="914400" indent="-9126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Federated Learning</a:t>
            </a:r>
            <a:endParaRPr b="0" lang="en-IN" sz="2800" spc="-1" strike="noStrike">
              <a:latin typeface="Arial"/>
            </a:endParaRPr>
          </a:p>
          <a:p>
            <a:pPr marL="914400" indent="-9126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Advanced Self-Driving Cars (Computer Vision)</a:t>
            </a:r>
            <a:endParaRPr b="0" lang="en-IN" sz="2800" spc="-1" strike="noStrike">
              <a:latin typeface="Arial"/>
            </a:endParaRPr>
          </a:p>
          <a:p>
            <a:pPr marL="914400" indent="-9126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Imaging Human Thoughts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248" dur="indefinite" restart="never" nodeType="tmRoot">
          <p:childTnLst>
            <p:seq>
              <p:cTn id="2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CustomShape 1"/>
          <p:cNvSpPr/>
          <p:nvPr/>
        </p:nvSpPr>
        <p:spPr>
          <a:xfrm>
            <a:off x="1523880" y="700920"/>
            <a:ext cx="9142200" cy="11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0000"/>
                </a:solidFill>
                <a:latin typeface="Calibri Light"/>
                <a:ea typeface="DejaVu Sans"/>
              </a:rPr>
              <a:t>What is Oversight ?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993" name="CustomShape 2"/>
          <p:cNvSpPr/>
          <p:nvPr/>
        </p:nvSpPr>
        <p:spPr>
          <a:xfrm>
            <a:off x="-72720" y="4392000"/>
            <a:ext cx="122644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Research Funding &amp; Collaboration</a:t>
            </a:r>
            <a:endParaRPr b="0" lang="en-IN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(+ the fun of open-source)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94" name="CustomShape 3"/>
          <p:cNvSpPr/>
          <p:nvPr/>
        </p:nvSpPr>
        <p:spPr>
          <a:xfrm>
            <a:off x="-72720" y="2761200"/>
            <a:ext cx="1226448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i="1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Oversight.in</a:t>
            </a:r>
            <a:endParaRPr b="0" lang="en-IN" sz="3600" spc="-1" strike="noStrike">
              <a:latin typeface="Arial"/>
            </a:endParaRPr>
          </a:p>
        </p:txBody>
      </p:sp>
    </p:spTree>
  </p:cSld>
  <p:timing>
    <p:tnLst>
      <p:par>
        <p:cTn id="250" dur="indefinite" restart="never" nodeType="tmRoot">
          <p:childTnLst>
            <p:seq>
              <p:cTn id="2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CustomShape 1"/>
          <p:cNvSpPr/>
          <p:nvPr/>
        </p:nvSpPr>
        <p:spPr>
          <a:xfrm>
            <a:off x="1523880" y="700920"/>
            <a:ext cx="9142200" cy="11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0000"/>
                </a:solidFill>
                <a:latin typeface="Calibri Light"/>
                <a:ea typeface="DejaVu Sans"/>
              </a:rPr>
              <a:t>Resources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996" name="CustomShape 2"/>
          <p:cNvSpPr/>
          <p:nvPr/>
        </p:nvSpPr>
        <p:spPr>
          <a:xfrm>
            <a:off x="384120" y="4760280"/>
            <a:ext cx="9142200" cy="16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PDFs</a:t>
            </a:r>
            <a:endParaRPr b="0" lang="en-IN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Keras</a:t>
            </a:r>
            <a:endParaRPr b="0" lang="en-IN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Python/R/Matlab</a:t>
            </a:r>
            <a:endParaRPr b="0" lang="en-IN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Pre-Written Codes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997" name="CustomShape 3"/>
          <p:cNvSpPr/>
          <p:nvPr/>
        </p:nvSpPr>
        <p:spPr>
          <a:xfrm>
            <a:off x="1188360" y="2304000"/>
            <a:ext cx="8747640" cy="22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Gitlab.com/Wahal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Mrinal.Oversight@gmail.com</a:t>
            </a:r>
            <a:endParaRPr b="0" lang="en-IN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MrinalWahal.com</a:t>
            </a:r>
            <a:endParaRPr b="0" lang="en-IN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LinkedIn/Wahal</a:t>
            </a:r>
            <a:endParaRPr b="0" lang="en-IN" sz="4800" spc="-1" strike="noStrike">
              <a:latin typeface="Arial"/>
            </a:endParaRPr>
          </a:p>
        </p:txBody>
      </p:sp>
    </p:spTree>
  </p:cSld>
  <p:timing>
    <p:tnLst>
      <p:par>
        <p:cTn id="252" dur="indefinite" restart="never" nodeType="tmRoot">
          <p:childTnLst>
            <p:seq>
              <p:cTn id="2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1009800" y="757080"/>
            <a:ext cx="1009620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ffffff"/>
                </a:solidFill>
                <a:latin typeface="DejaVu Serif"/>
                <a:ea typeface="DejaVu Sans"/>
              </a:rPr>
              <a:t>Introduction to</a:t>
            </a:r>
            <a:endParaRPr b="0" lang="en-IN" sz="9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c00000"/>
                </a:solidFill>
                <a:latin typeface="DejaVu Serif"/>
                <a:ea typeface="DejaVu Sans"/>
              </a:rPr>
              <a:t>Machine </a:t>
            </a:r>
            <a:r>
              <a:rPr b="0" lang="en-IN" sz="9600" spc="-1" strike="noStrike">
                <a:solidFill>
                  <a:srgbClr val="7f7f7f"/>
                </a:solidFill>
                <a:latin typeface="DejaVu Serif"/>
                <a:ea typeface="DejaVu Sans"/>
              </a:rPr>
              <a:t>Learning</a:t>
            </a:r>
            <a:endParaRPr b="0" lang="en-IN" sz="9600" spc="-1" strike="noStrike">
              <a:latin typeface="Arial"/>
            </a:endParaRPr>
          </a:p>
        </p:txBody>
      </p:sp>
      <p:sp>
        <p:nvSpPr>
          <p:cNvPr id="206" name="CustomShape 2"/>
          <p:cNvSpPr/>
          <p:nvPr/>
        </p:nvSpPr>
        <p:spPr>
          <a:xfrm>
            <a:off x="4136760" y="5731560"/>
            <a:ext cx="3834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ffffff"/>
                </a:solidFill>
                <a:latin typeface="Courier New"/>
                <a:ea typeface="DejaVu Sans"/>
              </a:rPr>
              <a:t>Or so they say.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1" descr=""/>
          <p:cNvPicPr/>
          <p:nvPr/>
        </p:nvPicPr>
        <p:blipFill>
          <a:blip r:embed="rId1"/>
          <a:stretch/>
        </p:blipFill>
        <p:spPr>
          <a:xfrm>
            <a:off x="-2520" y="5040"/>
            <a:ext cx="12214800" cy="686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09800" y="757080"/>
            <a:ext cx="1009620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ffffff"/>
                </a:solidFill>
                <a:latin typeface="DejaVu Serif"/>
                <a:ea typeface="DejaVu Sans"/>
              </a:rPr>
              <a:t>Collect,</a:t>
            </a:r>
            <a:endParaRPr b="0" lang="en-IN" sz="9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c00000"/>
                </a:solidFill>
                <a:latin typeface="DejaVu Serif"/>
                <a:ea typeface="DejaVu Sans"/>
              </a:rPr>
              <a:t>Train</a:t>
            </a:r>
            <a:endParaRPr b="0" lang="en-IN" sz="9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7f7f7f"/>
                </a:solidFill>
                <a:latin typeface="DejaVu Serif"/>
                <a:ea typeface="DejaVu Sans"/>
              </a:rPr>
              <a:t>&amp; Deploy</a:t>
            </a:r>
            <a:endParaRPr b="0" lang="en-IN" sz="9600" spc="-1" strike="noStrike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4136760" y="5731560"/>
            <a:ext cx="38347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Aft>
                <a:spcPts val="283"/>
              </a:spcAft>
            </a:pPr>
            <a:r>
              <a:rPr b="1" lang="en-IN" sz="2000" spc="-1" strike="noStrike">
                <a:solidFill>
                  <a:srgbClr val="ffffff"/>
                </a:solidFill>
                <a:latin typeface="Courier New"/>
                <a:ea typeface="DejaVu Sans"/>
              </a:rPr>
              <a:t>Along with a lot of head-scratching in between.</a:t>
            </a: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905040" y="866880"/>
            <a:ext cx="10096200" cy="37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8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Explaining Neural Network programs</a:t>
            </a:r>
            <a:r>
              <a:rPr b="0" lang="en-IN" sz="8000" spc="-1" strike="noStrike">
                <a:solidFill>
                  <a:srgbClr val="c00000"/>
                </a:solidFill>
                <a:latin typeface="Times New Roman"/>
                <a:ea typeface="DejaVu Sans"/>
              </a:rPr>
              <a:t> to a </a:t>
            </a:r>
            <a:r>
              <a:rPr b="0" lang="en-IN" sz="8000" spc="-1" strike="noStrike">
                <a:solidFill>
                  <a:srgbClr val="7f7f7f"/>
                </a:solidFill>
                <a:latin typeface="Times New Roman"/>
                <a:ea typeface="DejaVu Sans"/>
              </a:rPr>
              <a:t>5 year old.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3823560" y="5867280"/>
            <a:ext cx="426528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바탕"/>
                <a:ea typeface="바탕"/>
              </a:rPr>
              <a:t>Okay, maybe a little older than that.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2018-07-14T23:43:34Z</dcterms:created>
  <dc:creator>Mrinal Wahal</dc:creator>
  <dc:description/>
  <dc:language>en-IN</dc:language>
  <cp:lastModifiedBy/>
  <dcterms:modified xsi:type="dcterms:W3CDTF">2019-07-13T08:52:48Z</dcterms:modified>
  <cp:revision>42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1033-10.1.0.6634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54</vt:i4>
  </property>
</Properties>
</file>